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9" r:id="rId3"/>
    <p:sldId id="260" r:id="rId4"/>
    <p:sldId id="262" r:id="rId5"/>
    <p:sldId id="261" r:id="rId6"/>
    <p:sldId id="263" r:id="rId7"/>
    <p:sldId id="280" r:id="rId8"/>
    <p:sldId id="258"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64" r:id="rId22"/>
    <p:sldId id="278" r:id="rId23"/>
    <p:sldId id="279" r:id="rId24"/>
    <p:sldId id="281" r:id="rId25"/>
    <p:sldId id="282" r:id="rId26"/>
    <p:sldId id="283" r:id="rId27"/>
    <p:sldId id="288" r:id="rId28"/>
    <p:sldId id="285" r:id="rId29"/>
    <p:sldId id="287" r:id="rId30"/>
    <p:sldId id="265"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5"/>
  </p:normalViewPr>
  <p:slideViewPr>
    <p:cSldViewPr snapToGrid="0" snapToObjects="1">
      <p:cViewPr varScale="1">
        <p:scale>
          <a:sx n="85" d="100"/>
          <a:sy n="85"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74A2-D962-0345-B041-84BB726A2FAF}"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A141D-F517-1A46-8380-069ED96835A0}" type="slidenum">
              <a:rPr lang="en-US" smtClean="0"/>
              <a:t>‹#›</a:t>
            </a:fld>
            <a:endParaRPr lang="en-US"/>
          </a:p>
        </p:txBody>
      </p:sp>
    </p:spTree>
    <p:extLst>
      <p:ext uri="{BB962C8B-B14F-4D97-AF65-F5344CB8AC3E}">
        <p14:creationId xmlns:p14="http://schemas.microsoft.com/office/powerpoint/2010/main" val="355583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20</a:t>
            </a:fld>
            <a:endParaRPr lang="en-US"/>
          </a:p>
        </p:txBody>
      </p:sp>
    </p:spTree>
    <p:extLst>
      <p:ext uri="{BB962C8B-B14F-4D97-AF65-F5344CB8AC3E}">
        <p14:creationId xmlns:p14="http://schemas.microsoft.com/office/powerpoint/2010/main" val="421964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30</a:t>
            </a:fld>
            <a:endParaRPr lang="en-US"/>
          </a:p>
        </p:txBody>
      </p:sp>
    </p:spTree>
    <p:extLst>
      <p:ext uri="{BB962C8B-B14F-4D97-AF65-F5344CB8AC3E}">
        <p14:creationId xmlns:p14="http://schemas.microsoft.com/office/powerpoint/2010/main" val="429067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31</a:t>
            </a:fld>
            <a:endParaRPr lang="en-US"/>
          </a:p>
        </p:txBody>
      </p:sp>
    </p:spTree>
    <p:extLst>
      <p:ext uri="{BB962C8B-B14F-4D97-AF65-F5344CB8AC3E}">
        <p14:creationId xmlns:p14="http://schemas.microsoft.com/office/powerpoint/2010/main" val="232260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32</a:t>
            </a:fld>
            <a:endParaRPr lang="en-US"/>
          </a:p>
        </p:txBody>
      </p:sp>
    </p:spTree>
    <p:extLst>
      <p:ext uri="{BB962C8B-B14F-4D97-AF65-F5344CB8AC3E}">
        <p14:creationId xmlns:p14="http://schemas.microsoft.com/office/powerpoint/2010/main" val="104628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22</a:t>
            </a:fld>
            <a:endParaRPr lang="en-US"/>
          </a:p>
        </p:txBody>
      </p:sp>
    </p:spTree>
    <p:extLst>
      <p:ext uri="{BB962C8B-B14F-4D97-AF65-F5344CB8AC3E}">
        <p14:creationId xmlns:p14="http://schemas.microsoft.com/office/powerpoint/2010/main" val="233990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23</a:t>
            </a:fld>
            <a:endParaRPr lang="en-US"/>
          </a:p>
        </p:txBody>
      </p:sp>
    </p:spTree>
    <p:extLst>
      <p:ext uri="{BB962C8B-B14F-4D97-AF65-F5344CB8AC3E}">
        <p14:creationId xmlns:p14="http://schemas.microsoft.com/office/powerpoint/2010/main" val="20245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24</a:t>
            </a:fld>
            <a:endParaRPr lang="en-US"/>
          </a:p>
        </p:txBody>
      </p:sp>
    </p:spTree>
    <p:extLst>
      <p:ext uri="{BB962C8B-B14F-4D97-AF65-F5344CB8AC3E}">
        <p14:creationId xmlns:p14="http://schemas.microsoft.com/office/powerpoint/2010/main" val="148163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25</a:t>
            </a:fld>
            <a:endParaRPr lang="en-US"/>
          </a:p>
        </p:txBody>
      </p:sp>
    </p:spTree>
    <p:extLst>
      <p:ext uri="{BB962C8B-B14F-4D97-AF65-F5344CB8AC3E}">
        <p14:creationId xmlns:p14="http://schemas.microsoft.com/office/powerpoint/2010/main" val="2319508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26</a:t>
            </a:fld>
            <a:endParaRPr lang="en-US"/>
          </a:p>
        </p:txBody>
      </p:sp>
    </p:spTree>
    <p:extLst>
      <p:ext uri="{BB962C8B-B14F-4D97-AF65-F5344CB8AC3E}">
        <p14:creationId xmlns:p14="http://schemas.microsoft.com/office/powerpoint/2010/main" val="66814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27</a:t>
            </a:fld>
            <a:endParaRPr lang="en-US"/>
          </a:p>
        </p:txBody>
      </p:sp>
    </p:spTree>
    <p:extLst>
      <p:ext uri="{BB962C8B-B14F-4D97-AF65-F5344CB8AC3E}">
        <p14:creationId xmlns:p14="http://schemas.microsoft.com/office/powerpoint/2010/main" val="191981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28</a:t>
            </a:fld>
            <a:endParaRPr lang="en-US"/>
          </a:p>
        </p:txBody>
      </p:sp>
    </p:spTree>
    <p:extLst>
      <p:ext uri="{BB962C8B-B14F-4D97-AF65-F5344CB8AC3E}">
        <p14:creationId xmlns:p14="http://schemas.microsoft.com/office/powerpoint/2010/main" val="390227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29</a:t>
            </a:fld>
            <a:endParaRPr lang="en-US"/>
          </a:p>
        </p:txBody>
      </p:sp>
    </p:spTree>
    <p:extLst>
      <p:ext uri="{BB962C8B-B14F-4D97-AF65-F5344CB8AC3E}">
        <p14:creationId xmlns:p14="http://schemas.microsoft.com/office/powerpoint/2010/main" val="233326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324A-8B2B-CD4B-99B7-C4EB2566C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552463-62DD-B245-97D5-E40BA87D8F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F7F0D9-FDCA-0147-8EC4-BBFB6D280F49}"/>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FDA49CF2-4112-9643-8D22-6751E7EB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75EDF-6FF6-9C4C-92AC-2D9D2C56AAC5}"/>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77687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AF2C-52F8-1641-83C5-1A48C004D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242206-740C-644C-8861-5E01918629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8191B-60D0-6642-A95B-EFD2C6503DB4}"/>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EFE91C1D-AB03-CA4B-BF6D-7DFE76E93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FCB80-D90F-FB4E-ABA8-88F5DF58BCFD}"/>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79694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DE5EF-74A3-C54E-85DA-9535CC90C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83AB85-DCAF-6446-B6C8-58946264B0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B37BD-8DD1-8B4A-ABD5-1B4875D89E44}"/>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6A46BC80-9ACA-124A-BF3E-6B7AAA79E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5BBF0-1068-2643-86B7-A6FEA24AF6F0}"/>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191883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4368-47E2-4D4E-9D80-30C6CBED5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04B1C-A029-1340-8326-BE5B15EAB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D348B-81D6-FC44-AE40-A617AB918F49}"/>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A63F0829-B5A1-C34E-BC38-8882E3BE6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749D6-A5DF-AF4E-ADFF-79409D2B1FCA}"/>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79531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4997-9FC4-7F41-B01F-01CCFF927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9414AD-9A7D-8B49-B94B-3638B588CA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80DD5-C4FA-0C4A-930C-A92D599209EE}"/>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E6D3306E-1BB3-4048-B1E8-8AC1F6E4A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61F2E-0743-2541-8CDD-2F775CE9C46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21574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F28-D8ED-9741-A728-80B02C517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9109B-D934-FA49-B2B2-C64DD3DE7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8D2B0E-CC2F-224F-9F1E-E4F49BF3DB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05E079-BBB5-594C-8084-35ED36FF317C}"/>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6" name="Footer Placeholder 5">
            <a:extLst>
              <a:ext uri="{FF2B5EF4-FFF2-40B4-BE49-F238E27FC236}">
                <a16:creationId xmlns:a16="http://schemas.microsoft.com/office/drawing/2014/main" id="{287ADC98-6C74-BD42-8390-D5CC9203D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0E96D-F900-7648-8E7F-8D22B6A344E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3273669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DCA8-109D-1B47-A2B9-ED5A313A08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068C21-C7D2-BE47-B00A-F53D53041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E721A-2C7F-0D41-AED7-3DCED0AE2B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C774B9-56A6-1941-A17A-4690FE48C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DDB9C2-396D-2E4E-9826-C76A5C3F16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B5EEB2-9243-D64F-B007-7E3DBE06E9A9}"/>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8" name="Footer Placeholder 7">
            <a:extLst>
              <a:ext uri="{FF2B5EF4-FFF2-40B4-BE49-F238E27FC236}">
                <a16:creationId xmlns:a16="http://schemas.microsoft.com/office/drawing/2014/main" id="{4CB67641-8E32-FF45-8219-CDFE4F4D3D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F28E1-933A-914A-B50D-C94176661A07}"/>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386725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C366-76C2-E24A-B8FE-DA786ADA5E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7E5CE8-AD83-4D4E-B209-E662205EC415}"/>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4" name="Footer Placeholder 3">
            <a:extLst>
              <a:ext uri="{FF2B5EF4-FFF2-40B4-BE49-F238E27FC236}">
                <a16:creationId xmlns:a16="http://schemas.microsoft.com/office/drawing/2014/main" id="{35CDD48D-CEFC-444F-B83D-15DFDEF7F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1EA67-DB2D-7843-BC07-5B88A962166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142881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CBA40-6082-EE4A-BDA3-CBEDCB3906A5}"/>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3" name="Footer Placeholder 2">
            <a:extLst>
              <a:ext uri="{FF2B5EF4-FFF2-40B4-BE49-F238E27FC236}">
                <a16:creationId xmlns:a16="http://schemas.microsoft.com/office/drawing/2014/main" id="{421EF66C-00BD-B546-9362-95A0000EB5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80EBD0-E481-424B-B613-A6270682C18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411564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CBD7-A153-1B46-8AC4-6D980BBA5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7A91BE-31F2-8149-A66A-B27C58BF4F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05D4BA-7340-6D4B-828A-08F9DA972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3B323-6B9E-2B44-814E-89079F3A0240}"/>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6" name="Footer Placeholder 5">
            <a:extLst>
              <a:ext uri="{FF2B5EF4-FFF2-40B4-BE49-F238E27FC236}">
                <a16:creationId xmlns:a16="http://schemas.microsoft.com/office/drawing/2014/main" id="{5F806B57-C8AF-C145-BE4F-5F6084625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0B781-5F20-5E4D-A2F3-3730E83E2651}"/>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85333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6710-D425-794F-B0EB-5DEAEFACC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4AB52-E4A3-7440-97C3-1F20BE9107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0F4307-D827-6843-A13C-CA0633B00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FFEFC-B6C7-B845-9514-9E188371FF45}"/>
              </a:ext>
            </a:extLst>
          </p:cNvPr>
          <p:cNvSpPr>
            <a:spLocks noGrp="1"/>
          </p:cNvSpPr>
          <p:nvPr>
            <p:ph type="dt" sz="half" idx="10"/>
          </p:nvPr>
        </p:nvSpPr>
        <p:spPr/>
        <p:txBody>
          <a:bodyPr/>
          <a:lstStyle/>
          <a:p>
            <a:fld id="{87A7DF75-0024-C24A-B5AB-19FCB2277D97}" type="datetimeFigureOut">
              <a:rPr lang="en-US" smtClean="0"/>
              <a:t>12/5/22</a:t>
            </a:fld>
            <a:endParaRPr lang="en-US"/>
          </a:p>
        </p:txBody>
      </p:sp>
      <p:sp>
        <p:nvSpPr>
          <p:cNvPr id="6" name="Footer Placeholder 5">
            <a:extLst>
              <a:ext uri="{FF2B5EF4-FFF2-40B4-BE49-F238E27FC236}">
                <a16:creationId xmlns:a16="http://schemas.microsoft.com/office/drawing/2014/main" id="{9F338F16-2877-1346-812C-04A6732AD5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CC2DE-13E9-9148-A05A-FA6DF094759E}"/>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48419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8DA82-8FBA-3A46-A34A-7D67B9FB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84BC49-623D-AF4C-8798-9B78B9AE3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1BD22-687C-5540-BAAE-A1D81E46D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7DF75-0024-C24A-B5AB-19FCB2277D97}" type="datetimeFigureOut">
              <a:rPr lang="en-US" smtClean="0"/>
              <a:t>12/5/22</a:t>
            </a:fld>
            <a:endParaRPr lang="en-US"/>
          </a:p>
        </p:txBody>
      </p:sp>
      <p:sp>
        <p:nvSpPr>
          <p:cNvPr id="5" name="Footer Placeholder 4">
            <a:extLst>
              <a:ext uri="{FF2B5EF4-FFF2-40B4-BE49-F238E27FC236}">
                <a16:creationId xmlns:a16="http://schemas.microsoft.com/office/drawing/2014/main" id="{B8EE4E67-6347-7947-8956-AFCFAD590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B2B562-7A38-D14A-933D-3A645F5614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12CD-AED1-A54D-893F-D678444331ED}" type="slidenum">
              <a:rPr lang="en-US" smtClean="0"/>
              <a:t>‹#›</a:t>
            </a:fld>
            <a:endParaRPr lang="en-US"/>
          </a:p>
        </p:txBody>
      </p:sp>
    </p:spTree>
    <p:extLst>
      <p:ext uri="{BB962C8B-B14F-4D97-AF65-F5344CB8AC3E}">
        <p14:creationId xmlns:p14="http://schemas.microsoft.com/office/powerpoint/2010/main" val="103624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937022" cy="369332"/>
          </a:xfrm>
          <a:prstGeom prst="rect">
            <a:avLst/>
          </a:prstGeom>
          <a:noFill/>
        </p:spPr>
        <p:txBody>
          <a:bodyPr wrap="none" rtlCol="0">
            <a:spAutoFit/>
          </a:bodyPr>
          <a:lstStyle/>
          <a:p>
            <a:r>
              <a:rPr lang="en-US" dirty="0"/>
              <a:t>History and Early Outplanting</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1139326"/>
            <a:ext cx="10543309"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McKenzie historically most productive Upper Willamette River (UWR) tributary for spring Chinook</a:t>
            </a:r>
          </a:p>
          <a:p>
            <a:pPr marL="742950" lvl="1" indent="-285750">
              <a:buFont typeface="Arial" panose="020B0604020202020204" pitchFamily="34" charset="0"/>
              <a:buChar char="•"/>
            </a:pPr>
            <a:r>
              <a:rPr lang="en-US" sz="2000" dirty="0"/>
              <a:t>still produces the majority of NOR spring Chinook</a:t>
            </a:r>
          </a:p>
          <a:p>
            <a:pPr marL="285750" indent="-285750">
              <a:buFont typeface="Arial" panose="020B0604020202020204" pitchFamily="34" charset="0"/>
              <a:buChar char="•"/>
            </a:pPr>
            <a:r>
              <a:rPr lang="en-US" sz="2000" dirty="0"/>
              <a:t>Spawning habitat blocked on two </a:t>
            </a:r>
            <a:r>
              <a:rPr lang="en-US" sz="2000" dirty="0" err="1"/>
              <a:t>tribs</a:t>
            </a:r>
            <a:r>
              <a:rPr lang="en-US" sz="2000" dirty="0">
                <a:sym typeface="Wingdings" pitchFamily="2" charset="2"/>
              </a:rPr>
              <a:t> (</a:t>
            </a:r>
            <a:r>
              <a:rPr lang="en-US" sz="2000" dirty="0"/>
              <a:t>South Fork and Blue River) and one the mainstem by high head dams</a:t>
            </a:r>
          </a:p>
          <a:p>
            <a:pPr marL="285750" indent="-285750">
              <a:buFont typeface="Arial" panose="020B0604020202020204" pitchFamily="34" charset="0"/>
              <a:buChar char="•"/>
            </a:pPr>
            <a:r>
              <a:rPr lang="en-US" sz="2000" dirty="0"/>
              <a:t>Cougar Dam built 1964, no passage, blocks 40km of prime spawning habitat on the South Fork</a:t>
            </a:r>
          </a:p>
          <a:p>
            <a:pPr marL="285750" indent="-285750">
              <a:buFont typeface="Arial" panose="020B0604020202020204" pitchFamily="34" charset="0"/>
              <a:buChar char="•"/>
            </a:pPr>
            <a:r>
              <a:rPr lang="en-US" sz="2000" dirty="0"/>
              <a:t>Early outplanting efforts abandoned due to low returns. Assumed cause: low downstream passage survival</a:t>
            </a:r>
          </a:p>
          <a:p>
            <a:pPr marL="285750" indent="-285750">
              <a:buFont typeface="Arial" panose="020B0604020202020204" pitchFamily="34" charset="0"/>
              <a:buChar char="•"/>
            </a:pPr>
            <a:r>
              <a:rPr lang="en-US" sz="2000" dirty="0"/>
              <a:t>Began outplanting of HOR salmon from the mainstem above Cougar Dam in 1993 to restore historical ecosystem functions</a:t>
            </a:r>
          </a:p>
          <a:p>
            <a:pPr marL="285750" indent="-285750">
              <a:buFont typeface="Arial" panose="020B0604020202020204" pitchFamily="34" charset="0"/>
              <a:buChar char="•"/>
            </a:pPr>
            <a:r>
              <a:rPr lang="en-US" sz="2000" dirty="0"/>
              <a:t>NORs suspected to be produced above the dam start returning in greater numbers prompting -&gt;</a:t>
            </a:r>
          </a:p>
          <a:p>
            <a:pPr marL="285750" indent="-285750">
              <a:buFont typeface="Arial" panose="020B0604020202020204" pitchFamily="34" charset="0"/>
              <a:buChar char="•"/>
            </a:pPr>
            <a:r>
              <a:rPr lang="en-US" sz="2000" dirty="0"/>
              <a:t>In 2011 a new trap and haul facility opens at the base of the Dam</a:t>
            </a:r>
          </a:p>
          <a:p>
            <a:pPr marL="742950" lvl="1" indent="-285750">
              <a:buFont typeface="Arial" panose="020B0604020202020204" pitchFamily="34" charset="0"/>
              <a:buChar char="•"/>
            </a:pPr>
            <a:r>
              <a:rPr lang="en-US" sz="2000" dirty="0"/>
              <a:t>Releasing NORs above the dam</a:t>
            </a:r>
          </a:p>
        </p:txBody>
      </p:sp>
    </p:spTree>
    <p:extLst>
      <p:ext uri="{BB962C8B-B14F-4D97-AF65-F5344CB8AC3E}">
        <p14:creationId xmlns:p14="http://schemas.microsoft.com/office/powerpoint/2010/main" val="22276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24703" cy="369332"/>
          </a:xfrm>
          <a:prstGeom prst="rect">
            <a:avLst/>
          </a:prstGeom>
          <a:noFill/>
        </p:spPr>
        <p:txBody>
          <a:bodyPr wrap="none" rtlCol="0">
            <a:spAutoFit/>
          </a:bodyPr>
          <a:lstStyle/>
          <a:p>
            <a:r>
              <a:rPr lang="en-US" dirty="0"/>
              <a:t>NOR Immigrants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7485017" y="1425637"/>
            <a:ext cx="389708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NOR immigrants collected at Cougar Trap was estimated to increase from less than 5% early in the season to ~50% by September 1st.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there was substantial variation among years in the relationship between time and the proportion of NOR immigrants collected at Cougar Trap</a:t>
            </a:r>
          </a:p>
        </p:txBody>
      </p:sp>
      <p:pic>
        <p:nvPicPr>
          <p:cNvPr id="9" name="Picture 8" descr="Chart, line chart&#10;&#10;Description automatically generated">
            <a:extLst>
              <a:ext uri="{FF2B5EF4-FFF2-40B4-BE49-F238E27FC236}">
                <a16:creationId xmlns:a16="http://schemas.microsoft.com/office/drawing/2014/main" id="{A1199F23-E89C-2A4A-A588-48DF2D5AA21B}"/>
              </a:ext>
            </a:extLst>
          </p:cNvPr>
          <p:cNvPicPr/>
          <p:nvPr/>
        </p:nvPicPr>
        <p:blipFill>
          <a:blip r:embed="rId2">
            <a:extLst>
              <a:ext uri="{28A0092B-C50C-407E-A947-70E740481C1C}">
                <a14:useLocalDpi xmlns:a14="http://schemas.microsoft.com/office/drawing/2010/main" val="0"/>
              </a:ext>
            </a:extLst>
          </a:blip>
          <a:stretch>
            <a:fillRect/>
          </a:stretch>
        </p:blipFill>
        <p:spPr>
          <a:xfrm>
            <a:off x="110837" y="1425637"/>
            <a:ext cx="6846078" cy="4237108"/>
          </a:xfrm>
          <a:prstGeom prst="rect">
            <a:avLst/>
          </a:prstGeom>
        </p:spPr>
      </p:pic>
      <p:pic>
        <p:nvPicPr>
          <p:cNvPr id="3" name="Picture 2" descr="Table&#10;&#10;Description automatically generated">
            <a:extLst>
              <a:ext uri="{FF2B5EF4-FFF2-40B4-BE49-F238E27FC236}">
                <a16:creationId xmlns:a16="http://schemas.microsoft.com/office/drawing/2014/main" id="{7284B1D7-082D-5E4E-AA7A-27E153A13290}"/>
              </a:ext>
            </a:extLst>
          </p:cNvPr>
          <p:cNvPicPr>
            <a:picLocks noChangeAspect="1"/>
          </p:cNvPicPr>
          <p:nvPr/>
        </p:nvPicPr>
        <p:blipFill>
          <a:blip r:embed="rId3"/>
          <a:stretch>
            <a:fillRect/>
          </a:stretch>
        </p:blipFill>
        <p:spPr>
          <a:xfrm>
            <a:off x="6096000" y="4676180"/>
            <a:ext cx="6226421" cy="2181820"/>
          </a:xfrm>
          <a:prstGeom prst="rect">
            <a:avLst/>
          </a:prstGeom>
        </p:spPr>
      </p:pic>
    </p:spTree>
    <p:extLst>
      <p:ext uri="{BB962C8B-B14F-4D97-AF65-F5344CB8AC3E}">
        <p14:creationId xmlns:p14="http://schemas.microsoft.com/office/powerpoint/2010/main" val="285740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069541" cy="369332"/>
          </a:xfrm>
          <a:prstGeom prst="rect">
            <a:avLst/>
          </a:prstGeom>
          <a:noFill/>
        </p:spPr>
        <p:txBody>
          <a:bodyPr wrap="none" rtlCol="0">
            <a:spAutoFit/>
          </a:bodyPr>
          <a:lstStyle/>
          <a:p>
            <a:r>
              <a:rPr lang="en-US" dirty="0"/>
              <a:t>Evaluating Recycling</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0" y="1442271"/>
            <a:ext cx="4797698"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222222"/>
                </a:solidFill>
                <a:effectLst/>
                <a:ea typeface="Times New Roman" panose="02020603050405020304" pitchFamily="18" charset="0"/>
              </a:rPr>
              <a:t>From 2015 – 2020, a salmon produced above the dam was more likely to return a second time after being recycled downstream than an NOR immigrant. </a:t>
            </a:r>
          </a:p>
          <a:p>
            <a:pPr marL="285750" indent="-285750">
              <a:buFont typeface="Arial" panose="020B0604020202020204" pitchFamily="34" charset="0"/>
              <a:buChar char="•"/>
            </a:pPr>
            <a:endParaRPr lang="en-US" sz="1800" dirty="0">
              <a:solidFill>
                <a:srgbClr val="222222"/>
              </a:solidFill>
              <a:effectLst/>
              <a:ea typeface="Times New Roman" panose="02020603050405020304" pitchFamily="18" charset="0"/>
            </a:endParaRPr>
          </a:p>
          <a:p>
            <a:pPr marL="285750" indent="-285750">
              <a:buFont typeface="Arial" panose="020B0604020202020204" pitchFamily="34" charset="0"/>
              <a:buChar char="•"/>
            </a:pPr>
            <a:r>
              <a:rPr lang="en-US" sz="1800" dirty="0">
                <a:solidFill>
                  <a:srgbClr val="222222"/>
                </a:solidFill>
                <a:effectLst/>
                <a:ea typeface="Times New Roman" panose="02020603050405020304" pitchFamily="18" charset="0"/>
              </a:rPr>
              <a:t>Recycling all salmon collected at the Cougar Trap downstream during this period prevented above dam transport of 75% of NOR immigrants and 31% of NOR salmon produced above the dam.</a:t>
            </a:r>
            <a:endParaRPr lang="en-US" sz="1800" dirty="0">
              <a:effectLst/>
              <a:ea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LSDR during the same period (2015 – 2020) would have prevented above dam transport of only 47% of NOR immigrants and 5% of NOR salmon produced above the dam</a:t>
            </a:r>
          </a:p>
        </p:txBody>
      </p:sp>
      <p:pic>
        <p:nvPicPr>
          <p:cNvPr id="19" name="Picture 18" descr="Chart&#10;&#10;Description automatically generated">
            <a:extLst>
              <a:ext uri="{FF2B5EF4-FFF2-40B4-BE49-F238E27FC236}">
                <a16:creationId xmlns:a16="http://schemas.microsoft.com/office/drawing/2014/main" id="{8E6F7E05-655D-9D45-A9F8-D303C9B29233}"/>
              </a:ext>
            </a:extLst>
          </p:cNvPr>
          <p:cNvPicPr>
            <a:picLocks noChangeAspect="1"/>
          </p:cNvPicPr>
          <p:nvPr/>
        </p:nvPicPr>
        <p:blipFill rotWithShape="1">
          <a:blip r:embed="rId2"/>
          <a:srcRect t="1983"/>
          <a:stretch/>
        </p:blipFill>
        <p:spPr>
          <a:xfrm>
            <a:off x="4745446" y="1515291"/>
            <a:ext cx="7289800" cy="4431545"/>
          </a:xfrm>
          <a:prstGeom prst="rect">
            <a:avLst/>
          </a:prstGeom>
        </p:spPr>
      </p:pic>
    </p:spTree>
    <p:extLst>
      <p:ext uri="{BB962C8B-B14F-4D97-AF65-F5344CB8AC3E}">
        <p14:creationId xmlns:p14="http://schemas.microsoft.com/office/powerpoint/2010/main" val="84256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466940" cy="369332"/>
          </a:xfrm>
          <a:prstGeom prst="rect">
            <a:avLst/>
          </a:prstGeom>
          <a:noFill/>
        </p:spPr>
        <p:txBody>
          <a:bodyPr wrap="none" rtlCol="0">
            <a:spAutoFit/>
          </a:bodyPr>
          <a:lstStyle/>
          <a:p>
            <a:r>
              <a:rPr lang="en-US" dirty="0"/>
              <a:t>Age Structure</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9" name="Picture 8" descr="Chart&#10;&#10;Description automatically generated">
            <a:extLst>
              <a:ext uri="{FF2B5EF4-FFF2-40B4-BE49-F238E27FC236}">
                <a16:creationId xmlns:a16="http://schemas.microsoft.com/office/drawing/2014/main" id="{C840DF76-FB2D-6D44-8843-4B781B55927A}"/>
              </a:ext>
            </a:extLst>
          </p:cNvPr>
          <p:cNvPicPr/>
          <p:nvPr/>
        </p:nvPicPr>
        <p:blipFill>
          <a:blip r:embed="rId2">
            <a:extLst>
              <a:ext uri="{28A0092B-C50C-407E-A947-70E740481C1C}">
                <a14:useLocalDpi xmlns:a14="http://schemas.microsoft.com/office/drawing/2010/main" val="0"/>
              </a:ext>
            </a:extLst>
          </a:blip>
          <a:stretch>
            <a:fillRect/>
          </a:stretch>
        </p:blipFill>
        <p:spPr>
          <a:xfrm>
            <a:off x="4954452" y="918331"/>
            <a:ext cx="7156082" cy="5295195"/>
          </a:xfrm>
          <a:prstGeom prst="rect">
            <a:avLst/>
          </a:prstGeom>
        </p:spPr>
      </p:pic>
      <p:pic>
        <p:nvPicPr>
          <p:cNvPr id="3" name="Picture 2" descr="Table&#10;&#10;Description automatically generated">
            <a:extLst>
              <a:ext uri="{FF2B5EF4-FFF2-40B4-BE49-F238E27FC236}">
                <a16:creationId xmlns:a16="http://schemas.microsoft.com/office/drawing/2014/main" id="{F5AD02D9-91FE-524E-BC2C-589C3BEF1A76}"/>
              </a:ext>
            </a:extLst>
          </p:cNvPr>
          <p:cNvPicPr>
            <a:picLocks noChangeAspect="1"/>
          </p:cNvPicPr>
          <p:nvPr/>
        </p:nvPicPr>
        <p:blipFill>
          <a:blip r:embed="rId3"/>
          <a:stretch>
            <a:fillRect/>
          </a:stretch>
        </p:blipFill>
        <p:spPr>
          <a:xfrm>
            <a:off x="829385" y="1982288"/>
            <a:ext cx="2880465" cy="3030100"/>
          </a:xfrm>
          <a:prstGeom prst="rect">
            <a:avLst/>
          </a:prstGeom>
        </p:spPr>
      </p:pic>
    </p:spTree>
    <p:extLst>
      <p:ext uri="{BB962C8B-B14F-4D97-AF65-F5344CB8AC3E}">
        <p14:creationId xmlns:p14="http://schemas.microsoft.com/office/powerpoint/2010/main" val="1776347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a:cxnSpLocks/>
          </p:cNvCxnSpPr>
          <p:nvPr/>
        </p:nvCxnSpPr>
        <p:spPr>
          <a:xfrm>
            <a:off x="110837" y="831273"/>
            <a:ext cx="558456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00458" cy="369332"/>
          </a:xfrm>
          <a:prstGeom prst="rect">
            <a:avLst/>
          </a:prstGeom>
          <a:noFill/>
        </p:spPr>
        <p:txBody>
          <a:bodyPr wrap="none" rtlCol="0">
            <a:spAutoFit/>
          </a:bodyPr>
          <a:lstStyle/>
          <a:p>
            <a:r>
              <a:rPr lang="en-US" dirty="0"/>
              <a:t>TLF</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3" name="Picture 2" descr="Table&#10;&#10;Description automatically generated">
            <a:extLst>
              <a:ext uri="{FF2B5EF4-FFF2-40B4-BE49-F238E27FC236}">
                <a16:creationId xmlns:a16="http://schemas.microsoft.com/office/drawing/2014/main" id="{C83CFAEC-BE51-B946-AAB3-0F1075EC8FFF}"/>
              </a:ext>
            </a:extLst>
          </p:cNvPr>
          <p:cNvPicPr>
            <a:picLocks noChangeAspect="1"/>
          </p:cNvPicPr>
          <p:nvPr/>
        </p:nvPicPr>
        <p:blipFill>
          <a:blip r:embed="rId2"/>
          <a:stretch>
            <a:fillRect/>
          </a:stretch>
        </p:blipFill>
        <p:spPr>
          <a:xfrm>
            <a:off x="6061232" y="52252"/>
            <a:ext cx="6019931" cy="6858000"/>
          </a:xfrm>
          <a:prstGeom prst="rect">
            <a:avLst/>
          </a:prstGeom>
        </p:spPr>
      </p:pic>
    </p:spTree>
    <p:extLst>
      <p:ext uri="{BB962C8B-B14F-4D97-AF65-F5344CB8AC3E}">
        <p14:creationId xmlns:p14="http://schemas.microsoft.com/office/powerpoint/2010/main" val="250205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00458" cy="369332"/>
          </a:xfrm>
          <a:prstGeom prst="rect">
            <a:avLst/>
          </a:prstGeom>
          <a:noFill/>
        </p:spPr>
        <p:txBody>
          <a:bodyPr wrap="none" rtlCol="0">
            <a:spAutoFit/>
          </a:bodyPr>
          <a:lstStyle/>
          <a:p>
            <a:r>
              <a:rPr lang="en-US" dirty="0"/>
              <a:t>TLF</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10" name="Picture 9" descr="Chart, line chart&#10;&#10;Description automatically generated">
            <a:extLst>
              <a:ext uri="{FF2B5EF4-FFF2-40B4-BE49-F238E27FC236}">
                <a16:creationId xmlns:a16="http://schemas.microsoft.com/office/drawing/2014/main" id="{9E8E2E7D-2205-BE46-A702-B8A6CF2C61DF}"/>
              </a:ext>
            </a:extLst>
          </p:cNvPr>
          <p:cNvPicPr/>
          <p:nvPr/>
        </p:nvPicPr>
        <p:blipFill>
          <a:blip r:embed="rId2">
            <a:extLst>
              <a:ext uri="{28A0092B-C50C-407E-A947-70E740481C1C}">
                <a14:useLocalDpi xmlns:a14="http://schemas.microsoft.com/office/drawing/2010/main" val="0"/>
              </a:ext>
            </a:extLst>
          </a:blip>
          <a:stretch>
            <a:fillRect/>
          </a:stretch>
        </p:blipFill>
        <p:spPr>
          <a:xfrm>
            <a:off x="0" y="1610303"/>
            <a:ext cx="6647224" cy="4122557"/>
          </a:xfrm>
          <a:prstGeom prst="rect">
            <a:avLst/>
          </a:prstGeom>
        </p:spPr>
      </p:pic>
      <p:sp>
        <p:nvSpPr>
          <p:cNvPr id="2" name="TextBox 1">
            <a:extLst>
              <a:ext uri="{FF2B5EF4-FFF2-40B4-BE49-F238E27FC236}">
                <a16:creationId xmlns:a16="http://schemas.microsoft.com/office/drawing/2014/main" id="{5E064E40-92BC-DC42-B906-696F85BE13C0}"/>
              </a:ext>
            </a:extLst>
          </p:cNvPr>
          <p:cNvSpPr txBox="1"/>
          <p:nvPr/>
        </p:nvSpPr>
        <p:spPr>
          <a:xfrm>
            <a:off x="7093133" y="2136338"/>
            <a:ext cx="48855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Mean TLF was 0.36. Varied a lot between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TLF was highly variable at the individual level and ranged 0 - 17.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Mean TLF was greater for NOR than HOR salmon (0.49 vs. 0.32, respectively) and for females than males (0.38 vs. 0.34).</a:t>
            </a:r>
          </a:p>
          <a:p>
            <a:endParaRPr lang="en-US" dirty="0"/>
          </a:p>
        </p:txBody>
      </p:sp>
    </p:spTree>
    <p:extLst>
      <p:ext uri="{BB962C8B-B14F-4D97-AF65-F5344CB8AC3E}">
        <p14:creationId xmlns:p14="http://schemas.microsoft.com/office/powerpoint/2010/main" val="317701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58166" cy="369332"/>
          </a:xfrm>
          <a:prstGeom prst="rect">
            <a:avLst/>
          </a:prstGeom>
          <a:noFill/>
        </p:spPr>
        <p:txBody>
          <a:bodyPr wrap="none" rtlCol="0">
            <a:spAutoFit/>
          </a:bodyPr>
          <a:lstStyle/>
          <a:p>
            <a:r>
              <a:rPr lang="en-US" dirty="0"/>
              <a:t>CRR</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7236826" y="2136338"/>
            <a:ext cx="4885508"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err="1"/>
              <a:t>CRRtotal</a:t>
            </a:r>
            <a:r>
              <a:rPr lang="en-US" dirty="0"/>
              <a:t> never approached one, indicating that population above the dam is not replacing itself.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Maximum </a:t>
            </a:r>
            <a:r>
              <a:rPr lang="en-US" dirty="0" err="1"/>
              <a:t>CRRtotal</a:t>
            </a:r>
            <a:r>
              <a:rPr lang="en-US" dirty="0"/>
              <a:t> was 0.44 and minimum was 0.08.</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In most years females were the limiting sex. CRRF was less than one in these years. In years when males were the limiting sex, CRRM was also less than one</a:t>
            </a:r>
          </a:p>
        </p:txBody>
      </p:sp>
      <p:pic>
        <p:nvPicPr>
          <p:cNvPr id="5" name="Picture 4" descr="Table&#10;&#10;Description automatically generated with low confidence">
            <a:extLst>
              <a:ext uri="{FF2B5EF4-FFF2-40B4-BE49-F238E27FC236}">
                <a16:creationId xmlns:a16="http://schemas.microsoft.com/office/drawing/2014/main" id="{1AD7FCC7-E4FB-3E4B-A017-F245BDD2F671}"/>
              </a:ext>
            </a:extLst>
          </p:cNvPr>
          <p:cNvPicPr>
            <a:picLocks noChangeAspect="1"/>
          </p:cNvPicPr>
          <p:nvPr/>
        </p:nvPicPr>
        <p:blipFill>
          <a:blip r:embed="rId2"/>
          <a:stretch>
            <a:fillRect/>
          </a:stretch>
        </p:blipFill>
        <p:spPr>
          <a:xfrm>
            <a:off x="110837" y="985161"/>
            <a:ext cx="7188200" cy="5334000"/>
          </a:xfrm>
          <a:prstGeom prst="rect">
            <a:avLst/>
          </a:prstGeom>
        </p:spPr>
      </p:pic>
    </p:spTree>
    <p:extLst>
      <p:ext uri="{BB962C8B-B14F-4D97-AF65-F5344CB8AC3E}">
        <p14:creationId xmlns:p14="http://schemas.microsoft.com/office/powerpoint/2010/main" val="27503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455574" cy="369332"/>
          </a:xfrm>
          <a:prstGeom prst="rect">
            <a:avLst/>
          </a:prstGeom>
          <a:noFill/>
        </p:spPr>
        <p:txBody>
          <a:bodyPr wrap="none" rtlCol="0">
            <a:spAutoFit/>
          </a:bodyPr>
          <a:lstStyle/>
          <a:p>
            <a:r>
              <a:rPr lang="en-US" dirty="0"/>
              <a:t>Nb</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7909468" y="2671915"/>
            <a:ext cx="4036425"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Nb ranged from 139.8 to 368.8, indicating that there is likely sufficient genetic diversity within a parental cohort to avoid inbreeding depression.</a:t>
            </a:r>
          </a:p>
          <a:p>
            <a:pPr marL="285750" lvl="0" indent="-285750">
              <a:buFont typeface="Arial" panose="020B0604020202020204" pitchFamily="34" charset="0"/>
              <a:buChar char="•"/>
            </a:pPr>
            <a:endParaRPr lang="en-US" dirty="0"/>
          </a:p>
        </p:txBody>
      </p:sp>
      <p:pic>
        <p:nvPicPr>
          <p:cNvPr id="9" name="Picture 8" descr="Table&#10;&#10;Description automatically generated">
            <a:extLst>
              <a:ext uri="{FF2B5EF4-FFF2-40B4-BE49-F238E27FC236}">
                <a16:creationId xmlns:a16="http://schemas.microsoft.com/office/drawing/2014/main" id="{BB0E1C51-BBA3-0B47-AA71-0633B76DAE94}"/>
              </a:ext>
            </a:extLst>
          </p:cNvPr>
          <p:cNvPicPr>
            <a:picLocks noChangeAspect="1"/>
          </p:cNvPicPr>
          <p:nvPr/>
        </p:nvPicPr>
        <p:blipFill>
          <a:blip r:embed="rId2"/>
          <a:stretch>
            <a:fillRect/>
          </a:stretch>
        </p:blipFill>
        <p:spPr>
          <a:xfrm>
            <a:off x="62937" y="1582341"/>
            <a:ext cx="7846531" cy="4681238"/>
          </a:xfrm>
          <a:prstGeom prst="rect">
            <a:avLst/>
          </a:prstGeom>
        </p:spPr>
      </p:pic>
    </p:spTree>
    <p:extLst>
      <p:ext uri="{BB962C8B-B14F-4D97-AF65-F5344CB8AC3E}">
        <p14:creationId xmlns:p14="http://schemas.microsoft.com/office/powerpoint/2010/main" val="324515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398413" cy="369332"/>
          </a:xfrm>
          <a:prstGeom prst="rect">
            <a:avLst/>
          </a:prstGeom>
          <a:noFill/>
        </p:spPr>
        <p:txBody>
          <a:bodyPr wrap="none" rtlCol="0">
            <a:spAutoFit/>
          </a:bodyPr>
          <a:lstStyle/>
          <a:p>
            <a:r>
              <a:rPr lang="en-US" dirty="0"/>
              <a:t>GLMM Model Selection</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110837" y="1610303"/>
            <a:ext cx="4036425"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GLMM: 9 years (2007 - 2015) </a:t>
            </a:r>
          </a:p>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Predictors</a:t>
            </a:r>
            <a:endParaRPr lang="en-US" sz="1800"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sex</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origin</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day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location</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group density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group sex ratio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annual sex ratio (NL)</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sex*release day</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sex*origin</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sex*annual sex ratio </a:t>
            </a:r>
          </a:p>
          <a:p>
            <a:pPr marL="742950" lvl="1" indent="-285750">
              <a:buFont typeface="Arial" panose="020B0604020202020204" pitchFamily="34" charset="0"/>
              <a:buChar char="•"/>
            </a:pPr>
            <a:endParaRPr lang="en-US" sz="1800" i="1"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release group)</a:t>
            </a: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year)</a:t>
            </a:r>
            <a:endParaRPr lang="en-US" dirty="0"/>
          </a:p>
        </p:txBody>
      </p:sp>
    </p:spTree>
    <p:extLst>
      <p:ext uri="{BB962C8B-B14F-4D97-AF65-F5344CB8AC3E}">
        <p14:creationId xmlns:p14="http://schemas.microsoft.com/office/powerpoint/2010/main" val="188351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18210"/>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543179" cy="369332"/>
          </a:xfrm>
          <a:prstGeom prst="rect">
            <a:avLst/>
          </a:prstGeom>
          <a:noFill/>
        </p:spPr>
        <p:txBody>
          <a:bodyPr wrap="none" rtlCol="0">
            <a:spAutoFit/>
          </a:bodyPr>
          <a:lstStyle/>
          <a:p>
            <a:r>
              <a:rPr lang="en-US" dirty="0"/>
              <a:t>GLMM Results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110837" y="1610303"/>
            <a:ext cx="4036425"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GLMM: 9 years (2007 - 2015) </a:t>
            </a:r>
          </a:p>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Predictors</a:t>
            </a:r>
            <a:endParaRPr lang="en-US" sz="1800"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sex</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origin</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release day </a:t>
            </a:r>
            <a:r>
              <a:rPr lang="en-US" i="1" strike="sngStrike" dirty="0">
                <a:effectLst/>
                <a:latin typeface="Times New Roman" panose="02020603050405020304" pitchFamily="18" charset="0"/>
                <a:ea typeface="Times New Roman" panose="02020603050405020304" pitchFamily="18" charset="0"/>
              </a:rPr>
              <a:t>(NL)</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location</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group density (NL)</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group sex ratio (NL)</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annual sex ratio </a:t>
            </a:r>
            <a:r>
              <a:rPr lang="en-US" i="1" strike="sngStrike" dirty="0">
                <a:effectLst/>
                <a:latin typeface="Times New Roman" panose="02020603050405020304" pitchFamily="18" charset="0"/>
                <a:ea typeface="Times New Roman" panose="02020603050405020304" pitchFamily="18" charset="0"/>
              </a:rPr>
              <a:t>(NL)</a:t>
            </a:r>
          </a:p>
          <a:p>
            <a:pPr marL="742950" lvl="1" indent="-285750">
              <a:buFont typeface="Arial" panose="020B0604020202020204" pitchFamily="34" charset="0"/>
              <a:buChar char="•"/>
            </a:pPr>
            <a:r>
              <a:rPr lang="en-US" sz="1800" i="1" strike="sngStrike" dirty="0">
                <a:effectLst/>
                <a:latin typeface="Times New Roman" panose="02020603050405020304" pitchFamily="18" charset="0"/>
                <a:ea typeface="Times New Roman" panose="02020603050405020304" pitchFamily="18" charset="0"/>
              </a:rPr>
              <a:t>sex*release day</a:t>
            </a:r>
          </a:p>
          <a:p>
            <a:pPr marL="742950" lvl="1" indent="-285750">
              <a:buFont typeface="Arial" panose="020B0604020202020204" pitchFamily="34" charset="0"/>
              <a:buChar char="•"/>
            </a:pPr>
            <a:r>
              <a:rPr lang="en-US" sz="1800" b="1" i="1" dirty="0">
                <a:effectLst/>
                <a:latin typeface="Times New Roman" panose="02020603050405020304" pitchFamily="18" charset="0"/>
                <a:ea typeface="Times New Roman" panose="02020603050405020304" pitchFamily="18" charset="0"/>
              </a:rPr>
              <a:t>sex*origin</a:t>
            </a:r>
          </a:p>
          <a:p>
            <a:pPr marL="742950" lvl="1" indent="-285750">
              <a:buFont typeface="Arial" panose="020B0604020202020204" pitchFamily="34" charset="0"/>
              <a:buChar char="•"/>
            </a:pPr>
            <a:r>
              <a:rPr lang="en-US" sz="1800" b="1" i="1" dirty="0">
                <a:effectLst/>
                <a:latin typeface="Times New Roman" panose="02020603050405020304" pitchFamily="18" charset="0"/>
                <a:ea typeface="Times New Roman" panose="02020603050405020304" pitchFamily="18" charset="0"/>
              </a:rPr>
              <a:t>sex*annual sex ratio </a:t>
            </a:r>
          </a:p>
          <a:p>
            <a:pPr marL="742950" lvl="1" indent="-285750">
              <a:buFont typeface="Arial" panose="020B0604020202020204" pitchFamily="34" charset="0"/>
              <a:buChar char="•"/>
            </a:pPr>
            <a:endParaRPr lang="en-US" sz="1800" i="1"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release group)</a:t>
            </a: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year)</a:t>
            </a:r>
            <a:endParaRPr lang="en-US" dirty="0"/>
          </a:p>
        </p:txBody>
      </p:sp>
      <p:pic>
        <p:nvPicPr>
          <p:cNvPr id="5" name="Picture 4" descr="Table&#10;&#10;Description automatically generated">
            <a:extLst>
              <a:ext uri="{FF2B5EF4-FFF2-40B4-BE49-F238E27FC236}">
                <a16:creationId xmlns:a16="http://schemas.microsoft.com/office/drawing/2014/main" id="{E349815B-0682-BB41-9C4E-4E9D3F390C0C}"/>
              </a:ext>
            </a:extLst>
          </p:cNvPr>
          <p:cNvPicPr>
            <a:picLocks noChangeAspect="1"/>
          </p:cNvPicPr>
          <p:nvPr/>
        </p:nvPicPr>
        <p:blipFill>
          <a:blip r:embed="rId2"/>
          <a:stretch>
            <a:fillRect/>
          </a:stretch>
        </p:blipFill>
        <p:spPr>
          <a:xfrm>
            <a:off x="4387140" y="1778161"/>
            <a:ext cx="7315200" cy="3911600"/>
          </a:xfrm>
          <a:prstGeom prst="rect">
            <a:avLst/>
          </a:prstGeom>
        </p:spPr>
      </p:pic>
    </p:spTree>
    <p:extLst>
      <p:ext uri="{BB962C8B-B14F-4D97-AF65-F5344CB8AC3E}">
        <p14:creationId xmlns:p14="http://schemas.microsoft.com/office/powerpoint/2010/main" val="224154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9" name="Picture 8" descr="Chart, box and whisker chart&#10;&#10;Description automatically generated">
            <a:extLst>
              <a:ext uri="{FF2B5EF4-FFF2-40B4-BE49-F238E27FC236}">
                <a16:creationId xmlns:a16="http://schemas.microsoft.com/office/drawing/2014/main" id="{44D7F608-5F44-2448-9F64-376D37866F5A}"/>
              </a:ext>
            </a:extLst>
          </p:cNvPr>
          <p:cNvPicPr/>
          <p:nvPr/>
        </p:nvPicPr>
        <p:blipFill>
          <a:blip r:embed="rId2">
            <a:extLst>
              <a:ext uri="{28A0092B-C50C-407E-A947-70E740481C1C}">
                <a14:useLocalDpi xmlns:a14="http://schemas.microsoft.com/office/drawing/2010/main" val="0"/>
              </a:ext>
            </a:extLst>
          </a:blip>
          <a:stretch>
            <a:fillRect/>
          </a:stretch>
        </p:blipFill>
        <p:spPr>
          <a:xfrm>
            <a:off x="4937763" y="1696271"/>
            <a:ext cx="6853468" cy="4031338"/>
          </a:xfrm>
          <a:prstGeom prst="rect">
            <a:avLst/>
          </a:prstGeom>
        </p:spPr>
      </p:pic>
      <p:sp>
        <p:nvSpPr>
          <p:cNvPr id="3" name="TextBox 2">
            <a:extLst>
              <a:ext uri="{FF2B5EF4-FFF2-40B4-BE49-F238E27FC236}">
                <a16:creationId xmlns:a16="http://schemas.microsoft.com/office/drawing/2014/main" id="{64A506CD-7057-8149-8CAA-54C02BE25AD1}"/>
              </a:ext>
            </a:extLst>
          </p:cNvPr>
          <p:cNvSpPr txBox="1"/>
          <p:nvPr/>
        </p:nvSpPr>
        <p:spPr>
          <a:xfrm>
            <a:off x="341485" y="2834777"/>
            <a:ext cx="419317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NOR males are predicted to be 2.1 fold more fit the HOR males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 females are predicted to be 1.6 fold more fit than HOR females.</a:t>
            </a:r>
          </a:p>
          <a:p>
            <a:endParaRPr lang="en-US" dirty="0"/>
          </a:p>
        </p:txBody>
      </p:sp>
    </p:spTree>
    <p:extLst>
      <p:ext uri="{BB962C8B-B14F-4D97-AF65-F5344CB8AC3E}">
        <p14:creationId xmlns:p14="http://schemas.microsoft.com/office/powerpoint/2010/main" val="3751194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C0084650-7F6A-4F45-8352-B8749A61C6BE}"/>
              </a:ext>
            </a:extLst>
          </p:cNvPr>
          <p:cNvPicPr>
            <a:picLocks noChangeAspect="1"/>
          </p:cNvPicPr>
          <p:nvPr/>
        </p:nvPicPr>
        <p:blipFill>
          <a:blip r:embed="rId2"/>
          <a:stretch>
            <a:fillRect/>
          </a:stretch>
        </p:blipFill>
        <p:spPr>
          <a:xfrm>
            <a:off x="6126401" y="883031"/>
            <a:ext cx="6125559" cy="4798205"/>
          </a:xfrm>
          <a:prstGeom prst="rect">
            <a:avLst/>
          </a:prstGeom>
        </p:spPr>
      </p:pic>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85161"/>
            <a:ext cx="6531503"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First genetic pedigree study 2013</a:t>
            </a:r>
          </a:p>
          <a:p>
            <a:pPr marL="742950" lvl="1" indent="-285750">
              <a:buFont typeface="Arial" panose="020B0604020202020204" pitchFamily="34" charset="0"/>
              <a:buChar char="•"/>
            </a:pPr>
            <a:r>
              <a:rPr lang="en-US" sz="2000" dirty="0"/>
              <a:t>Assigns potential offspring (NOR salmon collected at Cougar trap as well as NOR juveniles collected at screw traps above and below the reservoir) to candidate parents (all NOR and HOR salmon released above the dam)</a:t>
            </a:r>
          </a:p>
          <a:p>
            <a:pPr marL="742950" lvl="1" indent="-285750">
              <a:buFont typeface="Arial" panose="020B0604020202020204" pitchFamily="34" charset="0"/>
              <a:buChar char="•"/>
            </a:pPr>
            <a:r>
              <a:rPr lang="en-US" sz="2000" dirty="0"/>
              <a:t>Most (BUT NOT ALL) NOR salmon collected at the trap are produced above the dam</a:t>
            </a:r>
          </a:p>
          <a:p>
            <a:pPr marL="742950" lvl="1" indent="-285750">
              <a:buFont typeface="Arial" panose="020B0604020202020204" pitchFamily="34" charset="0"/>
              <a:buChar char="•"/>
            </a:pPr>
            <a:r>
              <a:rPr lang="en-US" sz="2000" dirty="0"/>
              <a:t>NOR salmon at the trap arrive in two waves</a:t>
            </a:r>
          </a:p>
          <a:p>
            <a:pPr marL="1200150" lvl="2" indent="-285750">
              <a:buFont typeface="Arial" panose="020B0604020202020204" pitchFamily="34" charset="0"/>
              <a:buChar char="•"/>
            </a:pPr>
            <a:r>
              <a:rPr lang="en-US" sz="2000" dirty="0"/>
              <a:t>early: mostly produced above the dam</a:t>
            </a:r>
          </a:p>
          <a:p>
            <a:pPr marL="1200150" lvl="2" indent="-285750">
              <a:buFont typeface="Arial" panose="020B0604020202020204" pitchFamily="34" charset="0"/>
              <a:buChar char="•"/>
            </a:pPr>
            <a:r>
              <a:rPr lang="en-US" sz="2000" dirty="0"/>
              <a:t>late: mostly “NOR immigrants” (NORs not assigned to a parent above the dam and presumed produced below the dam or elsewhere)</a:t>
            </a:r>
          </a:p>
          <a:p>
            <a:pPr marL="742950" lvl="1" indent="-285750">
              <a:buFont typeface="Arial" panose="020B0604020202020204" pitchFamily="34" charset="0"/>
              <a:buChar char="•"/>
            </a:pPr>
            <a:r>
              <a:rPr lang="en-US" sz="2000" dirty="0"/>
              <a:t>CRR (number of spawners produced by a spawner) is &lt;&lt; 1. CRR = 0.38</a:t>
            </a:r>
          </a:p>
          <a:p>
            <a:pPr lvl="1"/>
            <a:endParaRPr lang="en-US" sz="2000" dirty="0"/>
          </a:p>
        </p:txBody>
      </p:sp>
    </p:spTree>
    <p:extLst>
      <p:ext uri="{BB962C8B-B14F-4D97-AF65-F5344CB8AC3E}">
        <p14:creationId xmlns:p14="http://schemas.microsoft.com/office/powerpoint/2010/main" val="112893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6389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214417" y="1610303"/>
            <a:ext cx="419317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Overall: marginally significant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Changes in annual sex ratio affects fitness mostly through females, who perform worse when the sex ratio is female biased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most extreme values in observed in any years (</a:t>
            </a:r>
            <a:r>
              <a:rPr lang="en-US" dirty="0" err="1"/>
              <a:t>male:female</a:t>
            </a:r>
            <a:r>
              <a:rPr lang="en-US" dirty="0"/>
              <a:t> ratio 0.6 and 2.0) </a:t>
            </a:r>
          </a:p>
          <a:p>
            <a:pPr marL="742950" lvl="1" indent="-285750">
              <a:buFont typeface="Arial" panose="020B0604020202020204" pitchFamily="34" charset="0"/>
              <a:buChar char="•"/>
            </a:pPr>
            <a:r>
              <a:rPr lang="en-US" dirty="0"/>
              <a:t>female fitness is predicted to vary 3.5 fold</a:t>
            </a:r>
          </a:p>
          <a:p>
            <a:pPr marL="742950" lvl="1" indent="-285750">
              <a:buFont typeface="Arial" panose="020B0604020202020204" pitchFamily="34" charset="0"/>
              <a:buChar char="•"/>
            </a:pPr>
            <a:r>
              <a:rPr lang="en-US" dirty="0"/>
              <a:t>male fitness is expected to vary 1.4 fold</a:t>
            </a:r>
          </a:p>
        </p:txBody>
      </p:sp>
      <p:pic>
        <p:nvPicPr>
          <p:cNvPr id="10" name="Picture 9" descr="Chart, histogram&#10;&#10;Description automatically generated">
            <a:extLst>
              <a:ext uri="{FF2B5EF4-FFF2-40B4-BE49-F238E27FC236}">
                <a16:creationId xmlns:a16="http://schemas.microsoft.com/office/drawing/2014/main" id="{8F4E7B04-75B1-EB41-B5B0-F65DF230F0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46684" y="1463402"/>
            <a:ext cx="7745316" cy="4767573"/>
          </a:xfrm>
          <a:prstGeom prst="rect">
            <a:avLst/>
          </a:prstGeom>
        </p:spPr>
      </p:pic>
    </p:spTree>
    <p:extLst>
      <p:ext uri="{BB962C8B-B14F-4D97-AF65-F5344CB8AC3E}">
        <p14:creationId xmlns:p14="http://schemas.microsoft.com/office/powerpoint/2010/main" val="166021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B09588-7B0B-2A4A-A86A-FF82EB8CF8F3}"/>
              </a:ext>
            </a:extLst>
          </p:cNvPr>
          <p:cNvSpPr txBox="1"/>
          <p:nvPr/>
        </p:nvSpPr>
        <p:spPr>
          <a:xfrm>
            <a:off x="378824" y="862148"/>
            <a:ext cx="11103427" cy="5355312"/>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(1) The overall range of sex ratios between the McKenzie and North Santiam reports is similar. (0.6 to 2.0) vs (0.8 to 2.0)</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(2) But, there are more years included in the model for McKenzie than for North Santiam (9 versus 5), and there is only one year with a female biased sex ratio in the North Santiam.</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(3) Similar numbers of salmon are released above the dams on average, but the percent of HOR spawners released above Cougar Dam varies from 47% - 100%. In contrast, with the exception of one year, all salmon released above Detroit Dam were HOR</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(4) It seems like salmon released above Cougar Dam dispersed after release much more than those released above Detroit Dam. This is very back of the napkin stuff, but for the 1258 mate pairs identified in the McKenzie pedigree, 571 (55%) were between salmon released in different locations, but in the North Santiam only 1789/2220 (19%) mate pairs were between individuals released in different locations, despite the fact that there are many more release sites in the North Santiam.</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My suspicion is that either the North Santiam result is spurious, or the sex ratio effect is mediated by the either the </a:t>
            </a:r>
            <a:r>
              <a:rPr lang="en-US" sz="1800" dirty="0" err="1">
                <a:effectLst/>
                <a:latin typeface="Times New Roman" panose="02020603050405020304" pitchFamily="18" charset="0"/>
                <a:ea typeface="Times New Roman" panose="02020603050405020304" pitchFamily="18" charset="0"/>
              </a:rPr>
              <a:t>pHOS</a:t>
            </a:r>
            <a:r>
              <a:rPr lang="en-US" sz="1800" dirty="0">
                <a:effectLst/>
                <a:latin typeface="Times New Roman" panose="02020603050405020304" pitchFamily="18" charset="0"/>
                <a:ea typeface="Times New Roman" panose="02020603050405020304" pitchFamily="18" charset="0"/>
              </a:rPr>
              <a:t> or the ability for spawners to disperse, but I’m not sure we can do much more than speculate here.  </a:t>
            </a:r>
          </a:p>
          <a:p>
            <a:endParaRPr lang="en-US" dirty="0"/>
          </a:p>
        </p:txBody>
      </p:sp>
    </p:spTree>
    <p:extLst>
      <p:ext uri="{BB962C8B-B14F-4D97-AF65-F5344CB8AC3E}">
        <p14:creationId xmlns:p14="http://schemas.microsoft.com/office/powerpoint/2010/main" val="210630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6389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214417" y="1610303"/>
            <a:ext cx="4193178" cy="3139321"/>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S</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almon released above Cougar Dam earlier in the season are predicted to have greater fitness than those released later.</a:t>
            </a: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Individuals released on the earliest day in the dataset are predicted to have 1.7 fold greater fitness than the latest release day.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en-US" dirty="0"/>
          </a:p>
        </p:txBody>
      </p:sp>
      <p:pic>
        <p:nvPicPr>
          <p:cNvPr id="9217" name="Picture 11" descr="Chart, line chart&#10;&#10;Description automatically generated">
            <a:extLst>
              <a:ext uri="{FF2B5EF4-FFF2-40B4-BE49-F238E27FC236}">
                <a16:creationId xmlns:a16="http://schemas.microsoft.com/office/drawing/2014/main" id="{7D6614A0-7536-4F42-B4E6-D445F3D63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470" y="1199895"/>
            <a:ext cx="6893767" cy="420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4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1712328" cy="523220"/>
          </a:xfrm>
          <a:prstGeom prst="rect">
            <a:avLst/>
          </a:prstGeom>
          <a:noFill/>
        </p:spPr>
        <p:txBody>
          <a:bodyPr wrap="none" rtlCol="0">
            <a:spAutoFit/>
          </a:bodyPr>
          <a:lstStyle/>
          <a:p>
            <a:r>
              <a:rPr lang="en-US" sz="2800" dirty="0"/>
              <a:t>Discussion</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985865" cy="369332"/>
          </a:xfrm>
          <a:prstGeom prst="rect">
            <a:avLst/>
          </a:prstGeom>
          <a:noFill/>
        </p:spPr>
        <p:txBody>
          <a:bodyPr wrap="none" rtlCol="0">
            <a:spAutoFit/>
          </a:bodyPr>
          <a:lstStyle/>
          <a:p>
            <a:r>
              <a:rPr lang="en-US" dirty="0"/>
              <a:t>LSDR and Recycling</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156754" y="1139326"/>
            <a:ext cx="11228646" cy="5078313"/>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Calibri" panose="020F0502020204030204" pitchFamily="34" charset="0"/>
                <a:ea typeface="Times New Roman" panose="02020603050405020304" pitchFamily="18" charset="0"/>
                <a:cs typeface="Calibri" panose="020F0502020204030204" pitchFamily="34" charset="0"/>
              </a:rPr>
              <a:t>Remember:</a:t>
            </a:r>
          </a:p>
          <a:p>
            <a:pPr marL="800100" lvl="1" indent="-342900">
              <a:buFont typeface="+mj-lt"/>
              <a:buAutoNum type="arabicPeriod"/>
            </a:pPr>
            <a:r>
              <a:rPr lang="en-US" altLang="en-US" dirty="0">
                <a:latin typeface="Calibri" panose="020F0502020204030204" pitchFamily="34" charset="0"/>
                <a:ea typeface="Times New Roman" panose="02020603050405020304" pitchFamily="18" charset="0"/>
                <a:cs typeface="Calibri" panose="020F0502020204030204" pitchFamily="34" charset="0"/>
              </a:rPr>
              <a:t>CRR is less than 1 in all years</a:t>
            </a:r>
            <a:endPar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800100" lvl="1" indent="-342900">
              <a:buFont typeface="+mj-lt"/>
              <a:buAutoNum type="arabicPeriod"/>
            </a:pPr>
            <a:r>
              <a:rPr kumimoji="0" lang="en-US" altLang="en-U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NOR fitness is greater than HOR fitness</a:t>
            </a:r>
          </a:p>
          <a:p>
            <a:pPr marL="800100" lvl="1" indent="-342900">
              <a:buFont typeface="+mj-lt"/>
              <a:buAutoNum type="arabicPeriod"/>
            </a:pPr>
            <a:r>
              <a:rPr lang="en-US" altLang="en-US" dirty="0">
                <a:latin typeface="Calibri" panose="020F0502020204030204" pitchFamily="34" charset="0"/>
                <a:cs typeface="Calibri" panose="020F0502020204030204" pitchFamily="34" charset="0"/>
              </a:rPr>
              <a:t>Motivation of LSDR and recycling is contentious</a:t>
            </a:r>
          </a:p>
          <a:p>
            <a:pPr marL="285750" indent="-285750">
              <a:buFont typeface="Arial" panose="020B0604020202020204" pitchFamily="34" charset="0"/>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Given 1 and 2</a:t>
            </a:r>
            <a:r>
              <a:rPr lang="en-US" altLang="en-US" dirty="0">
                <a:latin typeface="Calibri" panose="020F0502020204030204" pitchFamily="34" charset="0"/>
                <a:cs typeface="Calibri" panose="020F0502020204030204" pitchFamily="34" charset="0"/>
              </a:rPr>
              <a:t>, costs and benefits of recycling accrue differently to the above and below dam populations</a:t>
            </a:r>
          </a:p>
          <a:p>
            <a:pPr marL="285750" indent="-285750">
              <a:buFont typeface="Arial" panose="020B0604020202020204" pitchFamily="34" charset="0"/>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Above Dam</a:t>
            </a:r>
            <a:endParaRPr lang="en-US" alt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NOR salmon produced above the dam can contribute to the future productivity of their source population</a:t>
            </a:r>
          </a:p>
          <a:p>
            <a:pPr marL="800100" lvl="1" indent="-342900">
              <a:buFont typeface="+mj-lt"/>
              <a:buAutoNum type="arabicPeriod"/>
            </a:pP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NOR salmon are more fit than their HOR counterparts above the dam, therefore decreasing the proportion of HOR spawners above the dam is expected to improve productivity per salmon released</a:t>
            </a:r>
          </a:p>
          <a:p>
            <a:pPr marL="800100" lvl="1" indent="-342900">
              <a:buFont typeface="+mj-lt"/>
              <a:buAutoNum type="arabicPeriod"/>
            </a:pPr>
            <a:r>
              <a:rPr lang="en-US" dirty="0">
                <a:solidFill>
                  <a:schemeClr val="accent6">
                    <a:lumMod val="75000"/>
                  </a:schemeClr>
                </a:solidFill>
                <a:latin typeface="Calibri" panose="020F0502020204030204" pitchFamily="34" charset="0"/>
                <a:ea typeface="Times New Roman" panose="02020603050405020304" pitchFamily="18" charset="0"/>
                <a:cs typeface="Calibri" panose="020F0502020204030204" pitchFamily="34" charset="0"/>
              </a:rPr>
              <a:t>T</a:t>
            </a: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ransport of NOR immigrants may uniquely contribute to the standing genetic variation of the above dam population. </a:t>
            </a:r>
          </a:p>
          <a:p>
            <a:pPr marL="800100" lvl="1" indent="-342900">
              <a:buFont typeface="+mj-lt"/>
              <a:buAutoNum type="arabicPeriod"/>
            </a:pPr>
            <a:r>
              <a:rPr kumimoji="0" lang="en-US" altLang="en-US" b="0" i="0" u="none" strike="noStrike" cap="none" normalizeH="0" baseline="0" dirty="0">
                <a:ln>
                  <a:noFill/>
                </a:ln>
                <a:solidFill>
                  <a:srgbClr val="C00000"/>
                </a:solidFill>
                <a:latin typeface="Calibri" panose="020F0502020204030204" pitchFamily="34" charset="0"/>
                <a:cs typeface="Calibri" panose="020F0502020204030204" pitchFamily="34" charset="0"/>
              </a:rPr>
              <a:t>Delayed </a:t>
            </a:r>
            <a:r>
              <a:rPr lang="en-US" altLang="en-US" dirty="0">
                <a:solidFill>
                  <a:srgbClr val="C00000"/>
                </a:solidFill>
                <a:latin typeface="Calibri" panose="020F0502020204030204" pitchFamily="34" charset="0"/>
                <a:cs typeface="Calibri" panose="020F0502020204030204" pitchFamily="34" charset="0"/>
              </a:rPr>
              <a:t>r</a:t>
            </a:r>
            <a:r>
              <a:rPr kumimoji="0" lang="en-US" altLang="en-US" b="0" i="0" u="none" strike="noStrike" cap="none" normalizeH="0" baseline="0" dirty="0">
                <a:ln>
                  <a:noFill/>
                </a:ln>
                <a:solidFill>
                  <a:srgbClr val="C00000"/>
                </a:solidFill>
                <a:latin typeface="Calibri" panose="020F0502020204030204" pitchFamily="34" charset="0"/>
                <a:cs typeface="Calibri" panose="020F0502020204030204" pitchFamily="34" charset="0"/>
              </a:rPr>
              <a:t>elease (31 days = 12% reduction in TLF)</a:t>
            </a:r>
          </a:p>
          <a:p>
            <a:pPr marL="800100" lvl="1" indent="-342900">
              <a:buFont typeface="+mj-lt"/>
              <a:buAutoNum type="arabicPeriod"/>
            </a:pPr>
            <a:r>
              <a:rPr lang="en-US" altLang="en-US" dirty="0">
                <a:solidFill>
                  <a:srgbClr val="C00000"/>
                </a:solidFill>
                <a:effectLst/>
                <a:latin typeface="Calibri" panose="020F0502020204030204" pitchFamily="34" charset="0"/>
                <a:cs typeface="Calibri" panose="020F0502020204030204" pitchFamily="34" charset="0"/>
              </a:rPr>
              <a:t>Additional handling and migration, unquantified</a:t>
            </a:r>
          </a:p>
          <a:p>
            <a:pPr marL="342900" indent="-342900">
              <a:buFont typeface="Arial" panose="020B0604020202020204" pitchFamily="34" charset="0"/>
              <a:buChar char="•"/>
            </a:pPr>
            <a:r>
              <a:rPr lang="en-US" altLang="en-US" dirty="0">
                <a:latin typeface="Calibri" panose="020F0502020204030204" pitchFamily="34" charset="0"/>
                <a:cs typeface="Calibri" panose="020F0502020204030204" pitchFamily="34" charset="0"/>
              </a:rPr>
              <a:t>Below Dam</a:t>
            </a:r>
          </a:p>
          <a:p>
            <a:pPr marL="800100" lvl="1" indent="-342900">
              <a:buFont typeface="Arial" panose="020B0604020202020204" pitchFamily="34" charset="0"/>
              <a:buChar char="•"/>
            </a:pPr>
            <a:r>
              <a:rPr lang="en-US" altLang="en-US" dirty="0">
                <a:solidFill>
                  <a:srgbClr val="C00000"/>
                </a:solidFill>
                <a:effectLst/>
                <a:latin typeface="Calibri" panose="020F0502020204030204" pitchFamily="34" charset="0"/>
                <a:cs typeface="Calibri" panose="020F0502020204030204" pitchFamily="34" charset="0"/>
              </a:rPr>
              <a:t>Above dam transport of NOR salmon, regardless of whether they are produced above the dam or not, presumably negatively influences NOR production basin wide, because the above dam habitat is a net demographic sink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49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1712328" cy="523220"/>
          </a:xfrm>
          <a:prstGeom prst="rect">
            <a:avLst/>
          </a:prstGeom>
          <a:noFill/>
        </p:spPr>
        <p:txBody>
          <a:bodyPr wrap="none" rtlCol="0">
            <a:spAutoFit/>
          </a:bodyPr>
          <a:lstStyle/>
          <a:p>
            <a:r>
              <a:rPr lang="en-US" sz="2800" dirty="0"/>
              <a:t>Discussion</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1507913" cy="369332"/>
          </a:xfrm>
          <a:prstGeom prst="rect">
            <a:avLst/>
          </a:prstGeom>
          <a:noFill/>
        </p:spPr>
        <p:txBody>
          <a:bodyPr wrap="none" rtlCol="0">
            <a:spAutoFit/>
          </a:bodyPr>
          <a:lstStyle/>
          <a:p>
            <a:r>
              <a:rPr lang="en-US" dirty="0"/>
              <a:t>Fitness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41336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563796" cy="369332"/>
          </a:xfrm>
          <a:prstGeom prst="rect">
            <a:avLst/>
          </a:prstGeom>
          <a:noFill/>
        </p:spPr>
        <p:txBody>
          <a:bodyPr wrap="none" rtlCol="0">
            <a:spAutoFit/>
          </a:bodyPr>
          <a:lstStyle/>
          <a:p>
            <a:r>
              <a:rPr lang="en-US" dirty="0"/>
              <a:t>Reversal Of Hatchery Effects, Rapid?</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332411"/>
            <a:ext cx="871965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But h</a:t>
            </a:r>
            <a:r>
              <a:rPr lang="en-US" sz="1800" dirty="0">
                <a:effectLst/>
                <a:latin typeface="Calibri" panose="020F0502020204030204" pitchFamily="34" charset="0"/>
                <a:ea typeface="Calibri" panose="020F0502020204030204" pitchFamily="34" charset="0"/>
                <a:cs typeface="Times New Roman" panose="02020603050405020304" pitchFamily="18" charset="0"/>
              </a:rPr>
              <a:t>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HORxHOR</a:t>
            </a:r>
            <a:r>
              <a:rPr lang="en-US" dirty="0">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042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616696" cy="369332"/>
          </a:xfrm>
          <a:prstGeom prst="rect">
            <a:avLst/>
          </a:prstGeom>
          <a:noFill/>
        </p:spPr>
        <p:txBody>
          <a:bodyPr wrap="none" rtlCol="0">
            <a:spAutoFit/>
          </a:bodyPr>
          <a:lstStyle/>
          <a:p>
            <a:r>
              <a:rPr lang="en-US" dirty="0"/>
              <a:t>Reversal Of Hatchery Effects, Rapid? </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332411"/>
            <a:ext cx="8719654"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how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 unknown parents)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HORxHOR</a:t>
            </a:r>
            <a:r>
              <a:rPr lang="en-US" dirty="0">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strike="sngStrike"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strike="sngStrike"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NORxNOR</a:t>
            </a:r>
            <a:r>
              <a:rPr lang="en-US" strike="sngStrike"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Insufficient data: </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46 F2s in 2014 and 2015</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Given the extraordinary variance in TLF this is insufficient to address the question with any power</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AAM of 4/5 years prevents us from using the 79, 95, … in later years. By 2025 we will have F2 TLF estimates for 391 individuals.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pic>
        <p:nvPicPr>
          <p:cNvPr id="10" name="Picture 9" descr="Table&#10;&#10;Description automatically generated with medium confidence">
            <a:extLst>
              <a:ext uri="{FF2B5EF4-FFF2-40B4-BE49-F238E27FC236}">
                <a16:creationId xmlns:a16="http://schemas.microsoft.com/office/drawing/2014/main" id="{FCEBF26A-D93C-1C42-AA9C-BA03895456BA}"/>
              </a:ext>
            </a:extLst>
          </p:cNvPr>
          <p:cNvPicPr>
            <a:picLocks noChangeAspect="1"/>
          </p:cNvPicPr>
          <p:nvPr/>
        </p:nvPicPr>
        <p:blipFill>
          <a:blip r:embed="rId3"/>
          <a:stretch>
            <a:fillRect/>
          </a:stretch>
        </p:blipFill>
        <p:spPr>
          <a:xfrm>
            <a:off x="10175966" y="976085"/>
            <a:ext cx="1136467" cy="3713526"/>
          </a:xfrm>
          <a:prstGeom prst="rect">
            <a:avLst/>
          </a:prstGeom>
        </p:spPr>
      </p:pic>
      <p:sp>
        <p:nvSpPr>
          <p:cNvPr id="11" name="TextBox 10">
            <a:extLst>
              <a:ext uri="{FF2B5EF4-FFF2-40B4-BE49-F238E27FC236}">
                <a16:creationId xmlns:a16="http://schemas.microsoft.com/office/drawing/2014/main" id="{66E6E2D8-800A-1741-B912-C88AF65C7038}"/>
              </a:ext>
            </a:extLst>
          </p:cNvPr>
          <p:cNvSpPr txBox="1"/>
          <p:nvPr/>
        </p:nvSpPr>
        <p:spPr>
          <a:xfrm>
            <a:off x="2481943" y="976085"/>
            <a:ext cx="5867119" cy="369332"/>
          </a:xfrm>
          <a:prstGeom prst="rect">
            <a:avLst/>
          </a:prstGeom>
          <a:noFill/>
        </p:spPr>
        <p:txBody>
          <a:bodyPr wrap="none" rtlCol="0">
            <a:spAutoFit/>
          </a:bodyPr>
          <a:lstStyle/>
          <a:p>
            <a:r>
              <a:rPr lang="en-US" u="sng" dirty="0">
                <a:solidFill>
                  <a:srgbClr val="C00000"/>
                </a:solidFill>
              </a:rPr>
              <a:t>Insufficient F2s to parse plastic from genetic hatchery effects</a:t>
            </a:r>
          </a:p>
        </p:txBody>
      </p:sp>
    </p:spTree>
    <p:extLst>
      <p:ext uri="{BB962C8B-B14F-4D97-AF65-F5344CB8AC3E}">
        <p14:creationId xmlns:p14="http://schemas.microsoft.com/office/powerpoint/2010/main" val="88554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563796" cy="369332"/>
          </a:xfrm>
          <a:prstGeom prst="rect">
            <a:avLst/>
          </a:prstGeom>
          <a:noFill/>
        </p:spPr>
        <p:txBody>
          <a:bodyPr wrap="none" rtlCol="0">
            <a:spAutoFit/>
          </a:bodyPr>
          <a:lstStyle/>
          <a:p>
            <a:r>
              <a:rPr lang="en-US" dirty="0"/>
              <a:t>Reversal Of Hatchery Effects, Rapid?</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068042"/>
            <a:ext cx="871965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But h</a:t>
            </a:r>
            <a:r>
              <a:rPr lang="en-US" sz="1800" dirty="0">
                <a:effectLst/>
                <a:latin typeface="Calibri" panose="020F0502020204030204" pitchFamily="34" charset="0"/>
                <a:ea typeface="Calibri" panose="020F0502020204030204" pitchFamily="34" charset="0"/>
                <a:cs typeface="Times New Roman" panose="02020603050405020304" pitchFamily="18" charset="0"/>
              </a:rPr>
              <a:t>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a:t>
            </a:r>
          </a:p>
          <a:p>
            <a:pPr marL="742950" lvl="1" indent="-285750">
              <a:buFont typeface="Arial" panose="020B0604020202020204" pitchFamily="34" charset="0"/>
              <a:buChar char="•"/>
            </a:pPr>
            <a:r>
              <a:rPr lang="en-US"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HORxHOR</a:t>
            </a:r>
            <a:r>
              <a:rPr lang="en-US"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6AB345D-8B0F-A14D-8D4B-9AFD3AA35987}"/>
              </a:ext>
            </a:extLst>
          </p:cNvPr>
          <p:cNvSpPr txBox="1"/>
          <p:nvPr/>
        </p:nvSpPr>
        <p:spPr>
          <a:xfrm>
            <a:off x="2192656" y="4628797"/>
            <a:ext cx="7047250" cy="923330"/>
          </a:xfrm>
          <a:prstGeom prst="rect">
            <a:avLst/>
          </a:prstGeom>
          <a:noFill/>
        </p:spPr>
        <p:txBody>
          <a:bodyPr wrap="none" rtlCol="0">
            <a:spAutoFit/>
          </a:bodyPr>
          <a:lstStyle/>
          <a:p>
            <a:r>
              <a:rPr lang="en-US" dirty="0">
                <a:solidFill>
                  <a:schemeClr val="accent6">
                    <a:lumMod val="75000"/>
                  </a:schemeClr>
                </a:solidFill>
              </a:rPr>
              <a:t>But we do have enough F1s: </a:t>
            </a:r>
          </a:p>
          <a:p>
            <a:pPr lvl="1"/>
            <a:r>
              <a:rPr lang="en-US" dirty="0">
                <a:solidFill>
                  <a:schemeClr val="accent6">
                    <a:lumMod val="75000"/>
                  </a:schemeClr>
                </a:solidFill>
              </a:rPr>
              <a:t>most of the 157 parents in </a:t>
            </a:r>
            <a:r>
              <a:rPr lang="en-US" dirty="0" err="1">
                <a:solidFill>
                  <a:schemeClr val="accent6">
                    <a:lumMod val="75000"/>
                  </a:schemeClr>
                </a:solidFill>
              </a:rPr>
              <a:t>NxN</a:t>
            </a:r>
            <a:r>
              <a:rPr lang="en-US" dirty="0">
                <a:solidFill>
                  <a:schemeClr val="accent6">
                    <a:lumMod val="75000"/>
                  </a:schemeClr>
                </a:solidFill>
              </a:rPr>
              <a:t> crosses presented in slide 29 are F1s</a:t>
            </a:r>
          </a:p>
          <a:p>
            <a:pPr lvl="1"/>
            <a:r>
              <a:rPr lang="en-US" dirty="0" err="1">
                <a:solidFill>
                  <a:schemeClr val="accent6">
                    <a:lumMod val="75000"/>
                  </a:schemeClr>
                </a:solidFill>
              </a:rPr>
              <a:t>NxN</a:t>
            </a:r>
            <a:r>
              <a:rPr lang="en-US" dirty="0">
                <a:solidFill>
                  <a:schemeClr val="accent6">
                    <a:lumMod val="75000"/>
                  </a:schemeClr>
                </a:solidFill>
              </a:rPr>
              <a:t> crosses are significantly more fit than </a:t>
            </a:r>
            <a:r>
              <a:rPr lang="en-US" dirty="0" err="1">
                <a:solidFill>
                  <a:schemeClr val="accent6">
                    <a:lumMod val="75000"/>
                  </a:schemeClr>
                </a:solidFill>
              </a:rPr>
              <a:t>HxH</a:t>
            </a:r>
            <a:r>
              <a:rPr lang="en-US" dirty="0">
                <a:solidFill>
                  <a:schemeClr val="accent6">
                    <a:lumMod val="75000"/>
                  </a:schemeClr>
                </a:solidFill>
              </a:rPr>
              <a:t> crosses (see slide 29)</a:t>
            </a:r>
          </a:p>
        </p:txBody>
      </p:sp>
    </p:spTree>
    <p:extLst>
      <p:ext uri="{BB962C8B-B14F-4D97-AF65-F5344CB8AC3E}">
        <p14:creationId xmlns:p14="http://schemas.microsoft.com/office/powerpoint/2010/main" val="1664372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2757678" cy="369332"/>
          </a:xfrm>
          <a:prstGeom prst="rect">
            <a:avLst/>
          </a:prstGeom>
          <a:noFill/>
        </p:spPr>
        <p:txBody>
          <a:bodyPr wrap="none" rtlCol="0">
            <a:spAutoFit/>
          </a:bodyPr>
          <a:lstStyle/>
          <a:p>
            <a:r>
              <a:rPr lang="en-US" dirty="0" err="1"/>
              <a:t>pHOS</a:t>
            </a:r>
            <a:r>
              <a:rPr lang="en-US" dirty="0"/>
              <a:t> reduces NOR fitness?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D1CDC94-0C75-824B-B4E2-513AFFFB42CF}"/>
              </a:ext>
            </a:extLst>
          </p:cNvPr>
          <p:cNvSpPr txBox="1"/>
          <p:nvPr/>
        </p:nvSpPr>
        <p:spPr>
          <a:xfrm>
            <a:off x="110836" y="838652"/>
            <a:ext cx="9699369" cy="2031325"/>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Higher fitness of F1s descended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 crosses than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NORxHOR</a:t>
            </a:r>
            <a:r>
              <a:rPr lang="en-US" dirty="0">
                <a:effectLst/>
                <a:latin typeface="Calibri" panose="020F0502020204030204" pitchFamily="34" charset="0"/>
                <a:ea typeface="Calibri" panose="020F0502020204030204" pitchFamily="34" charset="0"/>
                <a:cs typeface="Times New Roman" panose="02020603050405020304" pitchFamily="18" charset="0"/>
              </a:rPr>
              <a:t> indicates that supplementation with HOR outplants reduces the fitness of NOR </a:t>
            </a:r>
            <a:r>
              <a:rPr lang="en-US" dirty="0" err="1">
                <a:effectLst/>
                <a:latin typeface="Calibri" panose="020F0502020204030204" pitchFamily="34" charset="0"/>
                <a:ea typeface="Calibri" panose="020F0502020204030204" pitchFamily="34" charset="0"/>
                <a:cs typeface="Times New Roman" panose="02020603050405020304" pitchFamily="18" charset="0"/>
              </a:rPr>
              <a:t>reintros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What is the relative reproductive success of the different crosses</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 (female x male), relative to </a:t>
            </a:r>
            <a:r>
              <a:rPr lang="en-US" dirty="0" err="1">
                <a:latin typeface="Calibri" panose="020F0502020204030204" pitchFamily="34" charset="0"/>
                <a:ea typeface="Calibri" panose="020F0502020204030204" pitchFamily="34" charset="0"/>
                <a:cs typeface="Times New Roman" panose="02020603050405020304" pitchFamily="18" charset="0"/>
                <a:sym typeface="Wingdings" pitchFamily="2" charset="2"/>
              </a:rPr>
              <a:t>NxN</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H:</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N: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 x 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311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2757678" cy="369332"/>
          </a:xfrm>
          <a:prstGeom prst="rect">
            <a:avLst/>
          </a:prstGeom>
          <a:noFill/>
        </p:spPr>
        <p:txBody>
          <a:bodyPr wrap="none" rtlCol="0">
            <a:spAutoFit/>
          </a:bodyPr>
          <a:lstStyle/>
          <a:p>
            <a:r>
              <a:rPr lang="en-US" dirty="0" err="1"/>
              <a:t>pHOS</a:t>
            </a:r>
            <a:r>
              <a:rPr lang="en-US" dirty="0"/>
              <a:t> reduces NOR fitness?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6" y="838652"/>
            <a:ext cx="9699369" cy="4524315"/>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Higher fitness of F1s descended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 crosses than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NORxHOR</a:t>
            </a:r>
            <a:r>
              <a:rPr lang="en-US" dirty="0">
                <a:effectLst/>
                <a:latin typeface="Calibri" panose="020F0502020204030204" pitchFamily="34" charset="0"/>
                <a:ea typeface="Calibri" panose="020F0502020204030204" pitchFamily="34" charset="0"/>
                <a:cs typeface="Times New Roman" panose="02020603050405020304" pitchFamily="18" charset="0"/>
              </a:rPr>
              <a:t> indicates that supplementation with HOR outplants reduces the fitness of NOR </a:t>
            </a:r>
            <a:r>
              <a:rPr lang="en-US" dirty="0" err="1">
                <a:effectLst/>
                <a:latin typeface="Calibri" panose="020F0502020204030204" pitchFamily="34" charset="0"/>
                <a:ea typeface="Calibri" panose="020F0502020204030204" pitchFamily="34" charset="0"/>
                <a:cs typeface="Times New Roman" panose="02020603050405020304" pitchFamily="18" charset="0"/>
              </a:rPr>
              <a:t>reintros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What is the relative reproductive success of the different crosses</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 (female x male), relative to </a:t>
            </a:r>
            <a:r>
              <a:rPr lang="en-US" dirty="0" err="1">
                <a:latin typeface="Calibri" panose="020F0502020204030204" pitchFamily="34" charset="0"/>
                <a:ea typeface="Calibri" panose="020F0502020204030204" pitchFamily="34" charset="0"/>
                <a:cs typeface="Times New Roman" panose="02020603050405020304" pitchFamily="18" charset="0"/>
                <a:sym typeface="Wingdings" pitchFamily="2" charset="2"/>
              </a:rPr>
              <a:t>NxN</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H: </a:t>
            </a:r>
            <a:r>
              <a:rPr lang="en-US"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0.81* </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N: </a:t>
            </a:r>
            <a:r>
              <a:rPr lang="en-US"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1.07</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 x H: </a:t>
            </a:r>
            <a:r>
              <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rPr>
              <a:t>0.93</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So with the current data, and a still preliminary</a:t>
            </a:r>
          </a:p>
          <a:p>
            <a:r>
              <a:rPr lang="en-US" dirty="0"/>
              <a:t>analysis:</a:t>
            </a:r>
          </a:p>
          <a:p>
            <a:pPr marL="342900" indent="-342900">
              <a:buAutoNum type="arabicParenBoth"/>
            </a:pPr>
            <a:r>
              <a:rPr lang="en-US" dirty="0" err="1"/>
              <a:t>HxH</a:t>
            </a:r>
            <a:r>
              <a:rPr lang="en-US" dirty="0"/>
              <a:t> is less fit than </a:t>
            </a:r>
            <a:r>
              <a:rPr lang="en-US" dirty="0" err="1"/>
              <a:t>NxN</a:t>
            </a:r>
            <a:r>
              <a:rPr lang="en-US" dirty="0"/>
              <a:t> (p = 0.03)</a:t>
            </a:r>
          </a:p>
          <a:p>
            <a:pPr marL="342900" indent="-342900">
              <a:buAutoNum type="arabicParenBoth"/>
            </a:pPr>
            <a:r>
              <a:rPr lang="en-US" dirty="0"/>
              <a:t>HOR male reduces fitness of NOR female, </a:t>
            </a:r>
          </a:p>
          <a:p>
            <a:r>
              <a:rPr lang="en-US" dirty="0"/>
              <a:t>     but NS (p = 0.3) and smaller samples size</a:t>
            </a:r>
          </a:p>
          <a:p>
            <a:r>
              <a:rPr lang="en-US" dirty="0"/>
              <a:t>    (presumably because of mate choice against</a:t>
            </a:r>
          </a:p>
          <a:p>
            <a:r>
              <a:rPr lang="en-US" dirty="0"/>
              <a:t>     HOR males see next slide!)</a:t>
            </a:r>
          </a:p>
          <a:p>
            <a:r>
              <a:rPr lang="en-US" dirty="0"/>
              <a:t>(3) HOR female does NOT reduce fitness of</a:t>
            </a:r>
          </a:p>
          <a:p>
            <a:r>
              <a:rPr lang="en-US" dirty="0"/>
              <a:t>   NOR male </a:t>
            </a:r>
          </a:p>
        </p:txBody>
      </p:sp>
      <p:pic>
        <p:nvPicPr>
          <p:cNvPr id="5" name="Picture 4" descr="Chart, box and whisker chart&#10;&#10;Description automatically generated">
            <a:extLst>
              <a:ext uri="{FF2B5EF4-FFF2-40B4-BE49-F238E27FC236}">
                <a16:creationId xmlns:a16="http://schemas.microsoft.com/office/drawing/2014/main" id="{1848230F-5D5D-FA40-A4C1-E2F5745F336E}"/>
              </a:ext>
            </a:extLst>
          </p:cNvPr>
          <p:cNvPicPr>
            <a:picLocks noChangeAspect="1"/>
          </p:cNvPicPr>
          <p:nvPr/>
        </p:nvPicPr>
        <p:blipFill>
          <a:blip r:embed="rId3"/>
          <a:stretch>
            <a:fillRect/>
          </a:stretch>
        </p:blipFill>
        <p:spPr>
          <a:xfrm>
            <a:off x="4592683" y="2349500"/>
            <a:ext cx="7239000" cy="4508500"/>
          </a:xfrm>
          <a:prstGeom prst="rect">
            <a:avLst/>
          </a:prstGeom>
        </p:spPr>
      </p:pic>
      <p:sp>
        <p:nvSpPr>
          <p:cNvPr id="3" name="TextBox 2">
            <a:extLst>
              <a:ext uri="{FF2B5EF4-FFF2-40B4-BE49-F238E27FC236}">
                <a16:creationId xmlns:a16="http://schemas.microsoft.com/office/drawing/2014/main" id="{67101453-B702-7341-AB69-B996E731620D}"/>
              </a:ext>
            </a:extLst>
          </p:cNvPr>
          <p:cNvSpPr txBox="1"/>
          <p:nvPr/>
        </p:nvSpPr>
        <p:spPr>
          <a:xfrm rot="18715451">
            <a:off x="7122069" y="3663218"/>
            <a:ext cx="2572114" cy="707886"/>
          </a:xfrm>
          <a:prstGeom prst="rect">
            <a:avLst/>
          </a:prstGeom>
          <a:noFill/>
        </p:spPr>
        <p:txBody>
          <a:bodyPr wrap="none" rtlCol="0">
            <a:spAutoFit/>
          </a:bodyPr>
          <a:lstStyle/>
          <a:p>
            <a:r>
              <a:rPr lang="en-US" sz="4000" dirty="0">
                <a:solidFill>
                  <a:schemeClr val="bg2">
                    <a:lumMod val="75000"/>
                  </a:schemeClr>
                </a:solidFill>
              </a:rPr>
              <a:t>preliminary</a:t>
            </a:r>
          </a:p>
        </p:txBody>
      </p:sp>
    </p:spTree>
    <p:extLst>
      <p:ext uri="{BB962C8B-B14F-4D97-AF65-F5344CB8AC3E}">
        <p14:creationId xmlns:p14="http://schemas.microsoft.com/office/powerpoint/2010/main" val="3390813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43596"/>
            <a:ext cx="3228108"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These two findings (NOR immigrants compose the majority of late arriving NORs and CRR is less than one), were predicted by managers</a:t>
            </a:r>
          </a:p>
          <a:p>
            <a:pPr marL="285750" indent="-285750">
              <a:buFont typeface="Arial" panose="020B0604020202020204" pitchFamily="34" charset="0"/>
              <a:buChar char="•"/>
            </a:pPr>
            <a:r>
              <a:rPr lang="en-US" sz="2000" dirty="0"/>
              <a:t>Implemented late-season downstream release (LSDR)</a:t>
            </a:r>
          </a:p>
          <a:p>
            <a:endParaRPr lang="en-US" sz="2000" dirty="0"/>
          </a:p>
          <a:p>
            <a:pPr marL="285750" indent="-285750">
              <a:buFont typeface="Arial" panose="020B0604020202020204" pitchFamily="34" charset="0"/>
              <a:buChar char="•"/>
            </a:pPr>
            <a:endParaRPr lang="en-US" sz="2000" dirty="0"/>
          </a:p>
        </p:txBody>
      </p:sp>
      <p:pic>
        <p:nvPicPr>
          <p:cNvPr id="3" name="Picture 2" descr="Map&#10;&#10;Description automatically generated">
            <a:extLst>
              <a:ext uri="{FF2B5EF4-FFF2-40B4-BE49-F238E27FC236}">
                <a16:creationId xmlns:a16="http://schemas.microsoft.com/office/drawing/2014/main" id="{DC729394-D7D6-3848-B290-42AE234C2499}"/>
              </a:ext>
            </a:extLst>
          </p:cNvPr>
          <p:cNvPicPr>
            <a:picLocks noChangeAspect="1"/>
          </p:cNvPicPr>
          <p:nvPr/>
        </p:nvPicPr>
        <p:blipFill>
          <a:blip r:embed="rId2"/>
          <a:stretch>
            <a:fillRect/>
          </a:stretch>
        </p:blipFill>
        <p:spPr>
          <a:xfrm>
            <a:off x="3177915" y="1789928"/>
            <a:ext cx="8978275" cy="5017271"/>
          </a:xfrm>
          <a:prstGeom prst="rect">
            <a:avLst/>
          </a:prstGeom>
        </p:spPr>
      </p:pic>
    </p:spTree>
    <p:extLst>
      <p:ext uri="{BB962C8B-B14F-4D97-AF65-F5344CB8AC3E}">
        <p14:creationId xmlns:p14="http://schemas.microsoft.com/office/powerpoint/2010/main" val="334841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21E81DF-5990-1248-98E1-6782E319C0CF}"/>
              </a:ext>
            </a:extLst>
          </p:cNvPr>
          <p:cNvPicPr>
            <a:picLocks noChangeAspect="1"/>
          </p:cNvPicPr>
          <p:nvPr/>
        </p:nvPicPr>
        <p:blipFill>
          <a:blip r:embed="rId3"/>
          <a:stretch>
            <a:fillRect/>
          </a:stretch>
        </p:blipFill>
        <p:spPr>
          <a:xfrm>
            <a:off x="161744" y="98252"/>
            <a:ext cx="11868511" cy="5336498"/>
          </a:xfrm>
          <a:prstGeom prst="rect">
            <a:avLst/>
          </a:prstGeom>
        </p:spPr>
      </p:pic>
      <p:sp>
        <p:nvSpPr>
          <p:cNvPr id="2" name="TextBox 1">
            <a:extLst>
              <a:ext uri="{FF2B5EF4-FFF2-40B4-BE49-F238E27FC236}">
                <a16:creationId xmlns:a16="http://schemas.microsoft.com/office/drawing/2014/main" id="{3DEFC24F-24A7-FF48-870C-91B05E9D50EF}"/>
              </a:ext>
            </a:extLst>
          </p:cNvPr>
          <p:cNvSpPr txBox="1"/>
          <p:nvPr/>
        </p:nvSpPr>
        <p:spPr>
          <a:xfrm>
            <a:off x="161744" y="5317184"/>
            <a:ext cx="11868510" cy="1754326"/>
          </a:xfrm>
          <a:prstGeom prst="rect">
            <a:avLst/>
          </a:prstGeom>
          <a:noFill/>
        </p:spPr>
        <p:txBody>
          <a:bodyPr wrap="square" rtlCol="0">
            <a:spAutoFit/>
          </a:bodyPr>
          <a:lstStyle/>
          <a:p>
            <a:r>
              <a:rPr lang="en-US" dirty="0"/>
              <a:t>Another way of looking at the issue: Given the proportions of NOR and HOR males and females, what is the expected frequency of cross type (red) we expect in the pedigree in a given year, and how does this compare to the observed frequencies. </a:t>
            </a:r>
          </a:p>
          <a:p>
            <a:endParaRPr lang="en-US" dirty="0"/>
          </a:p>
          <a:p>
            <a:r>
              <a:rPr lang="en-US" dirty="0"/>
              <a:t>Think of the above like a HWE test. In all years, the observed and expected frequencies of cross types are significantly different!</a:t>
            </a:r>
          </a:p>
        </p:txBody>
      </p:sp>
    </p:spTree>
    <p:extLst>
      <p:ext uri="{BB962C8B-B14F-4D97-AF65-F5344CB8AC3E}">
        <p14:creationId xmlns:p14="http://schemas.microsoft.com/office/powerpoint/2010/main" val="3491629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FC24F-24A7-FF48-870C-91B05E9D50EF}"/>
              </a:ext>
            </a:extLst>
          </p:cNvPr>
          <p:cNvSpPr txBox="1"/>
          <p:nvPr/>
        </p:nvSpPr>
        <p:spPr>
          <a:xfrm>
            <a:off x="161745" y="6074830"/>
            <a:ext cx="11868510" cy="369332"/>
          </a:xfrm>
          <a:prstGeom prst="rect">
            <a:avLst/>
          </a:prstGeom>
          <a:noFill/>
        </p:spPr>
        <p:txBody>
          <a:bodyPr wrap="square" rtlCol="0">
            <a:spAutoFit/>
          </a:bodyPr>
          <a:lstStyle/>
          <a:p>
            <a:r>
              <a:rPr lang="en-US" dirty="0"/>
              <a:t>Same data as previous slide, but different way of organizing figure</a:t>
            </a:r>
          </a:p>
        </p:txBody>
      </p:sp>
      <p:pic>
        <p:nvPicPr>
          <p:cNvPr id="4" name="Picture 3" descr="Chart, scatter chart&#10;&#10;Description automatically generated">
            <a:extLst>
              <a:ext uri="{FF2B5EF4-FFF2-40B4-BE49-F238E27FC236}">
                <a16:creationId xmlns:a16="http://schemas.microsoft.com/office/drawing/2014/main" id="{0F11CA2E-7504-6941-B2D7-93EF35063EF7}"/>
              </a:ext>
            </a:extLst>
          </p:cNvPr>
          <p:cNvPicPr>
            <a:picLocks noChangeAspect="1"/>
          </p:cNvPicPr>
          <p:nvPr/>
        </p:nvPicPr>
        <p:blipFill>
          <a:blip r:embed="rId3"/>
          <a:stretch>
            <a:fillRect/>
          </a:stretch>
        </p:blipFill>
        <p:spPr>
          <a:xfrm>
            <a:off x="931632" y="0"/>
            <a:ext cx="9257398" cy="5781813"/>
          </a:xfrm>
          <a:prstGeom prst="rect">
            <a:avLst/>
          </a:prstGeom>
        </p:spPr>
      </p:pic>
    </p:spTree>
    <p:extLst>
      <p:ext uri="{BB962C8B-B14F-4D97-AF65-F5344CB8AC3E}">
        <p14:creationId xmlns:p14="http://schemas.microsoft.com/office/powerpoint/2010/main" val="2203356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FC24F-24A7-FF48-870C-91B05E9D50EF}"/>
              </a:ext>
            </a:extLst>
          </p:cNvPr>
          <p:cNvSpPr txBox="1"/>
          <p:nvPr/>
        </p:nvSpPr>
        <p:spPr>
          <a:xfrm>
            <a:off x="6792685" y="862149"/>
            <a:ext cx="5146129" cy="4524315"/>
          </a:xfrm>
          <a:prstGeom prst="rect">
            <a:avLst/>
          </a:prstGeom>
          <a:noFill/>
        </p:spPr>
        <p:txBody>
          <a:bodyPr wrap="square" rtlCol="0">
            <a:spAutoFit/>
          </a:bodyPr>
          <a:lstStyle/>
          <a:p>
            <a:r>
              <a:rPr lang="en-US" dirty="0"/>
              <a:t>In all years there are fewer </a:t>
            </a:r>
            <a:r>
              <a:rPr lang="en-US" dirty="0" err="1"/>
              <a:t>HORxHOR</a:t>
            </a:r>
            <a:r>
              <a:rPr lang="en-US" dirty="0"/>
              <a:t> (female x male), and more </a:t>
            </a:r>
            <a:r>
              <a:rPr lang="en-US" dirty="0" err="1"/>
              <a:t>HORxNOR</a:t>
            </a:r>
            <a:r>
              <a:rPr lang="en-US" dirty="0"/>
              <a:t> and </a:t>
            </a:r>
            <a:r>
              <a:rPr lang="en-US" dirty="0" err="1"/>
              <a:t>NORxNOR</a:t>
            </a:r>
            <a:r>
              <a:rPr lang="en-US" dirty="0"/>
              <a:t> mate pairs than expected given the frequencies of HOR and NOR males and females. However the observed number of </a:t>
            </a:r>
            <a:r>
              <a:rPr lang="en-US" dirty="0" err="1"/>
              <a:t>NORxHOR</a:t>
            </a:r>
            <a:r>
              <a:rPr lang="en-US" dirty="0"/>
              <a:t> is not different the random expectation in any consistent pattern</a:t>
            </a:r>
          </a:p>
          <a:p>
            <a:endParaRPr lang="en-US" dirty="0"/>
          </a:p>
          <a:p>
            <a:r>
              <a:rPr lang="en-US" dirty="0"/>
              <a:t>So, does this tells us that lower fitness HOR males are reducing the fitness of the NOR females they spawn with? Not so sure, because the pattern above may just result from sexual selection. Fewer HOR males are successfully spawning than expected, but the data in the figure (TLF) includes the effects of both mate choice and origin based fitness </a:t>
            </a:r>
            <a:r>
              <a:rPr lang="en-US"/>
              <a:t>effects (</a:t>
            </a:r>
            <a:r>
              <a:rPr lang="en-US" dirty="0"/>
              <a:t>mate pairs are counted three times if they produce 3 offspring, for example). </a:t>
            </a:r>
          </a:p>
        </p:txBody>
      </p:sp>
      <p:pic>
        <p:nvPicPr>
          <p:cNvPr id="4" name="Picture 3" descr="Chart, scatter chart&#10;&#10;Description automatically generated">
            <a:extLst>
              <a:ext uri="{FF2B5EF4-FFF2-40B4-BE49-F238E27FC236}">
                <a16:creationId xmlns:a16="http://schemas.microsoft.com/office/drawing/2014/main" id="{0F11CA2E-7504-6941-B2D7-93EF35063EF7}"/>
              </a:ext>
            </a:extLst>
          </p:cNvPr>
          <p:cNvPicPr>
            <a:picLocks noChangeAspect="1"/>
          </p:cNvPicPr>
          <p:nvPr/>
        </p:nvPicPr>
        <p:blipFill>
          <a:blip r:embed="rId3"/>
          <a:stretch>
            <a:fillRect/>
          </a:stretch>
        </p:blipFill>
        <p:spPr>
          <a:xfrm>
            <a:off x="161745" y="862149"/>
            <a:ext cx="6161941" cy="3848510"/>
          </a:xfrm>
          <a:prstGeom prst="rect">
            <a:avLst/>
          </a:prstGeom>
        </p:spPr>
      </p:pic>
    </p:spTree>
    <p:extLst>
      <p:ext uri="{BB962C8B-B14F-4D97-AF65-F5344CB8AC3E}">
        <p14:creationId xmlns:p14="http://schemas.microsoft.com/office/powerpoint/2010/main" val="101343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43596"/>
            <a:ext cx="3228108"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These two findings (NOR immigrants compose the majority of late arriving NORs and CRR is less than one), were predicted by managers</a:t>
            </a:r>
          </a:p>
          <a:p>
            <a:pPr marL="285750" indent="-285750">
              <a:buFont typeface="Arial" panose="020B0604020202020204" pitchFamily="34" charset="0"/>
              <a:buChar char="•"/>
            </a:pPr>
            <a:r>
              <a:rPr lang="en-US" sz="2000" dirty="0"/>
              <a:t>Implemented late-season downstream release (LSDR)</a:t>
            </a:r>
          </a:p>
          <a:p>
            <a:pPr marL="285750" indent="-285750">
              <a:buFont typeface="Arial" panose="020B0604020202020204" pitchFamily="34" charset="0"/>
              <a:buChar char="•"/>
            </a:pPr>
            <a:r>
              <a:rPr lang="en-US" sz="2000" dirty="0"/>
              <a:t>“</a:t>
            </a:r>
            <a:r>
              <a:rPr lang="en-US" sz="2000" dirty="0">
                <a:latin typeface="Calibri" panose="020F0502020204030204" pitchFamily="34" charset="0"/>
              </a:rPr>
              <a:t>I</a:t>
            </a:r>
            <a:r>
              <a:rPr lang="en-US" sz="2000" dirty="0">
                <a:effectLst/>
                <a:latin typeface="Calibri" panose="020F0502020204030204" pitchFamily="34" charset="0"/>
              </a:rPr>
              <a:t>ntended to prevent transportation of NOR Chinook that were not produced above Cougar Dam ”</a:t>
            </a:r>
            <a:endParaRPr lang="en-US" sz="2000" dirty="0"/>
          </a:p>
          <a:p>
            <a:endParaRPr lang="en-US" sz="2000" dirty="0"/>
          </a:p>
          <a:p>
            <a:pPr marL="285750" indent="-285750">
              <a:buFont typeface="Arial" panose="020B0604020202020204" pitchFamily="34" charset="0"/>
              <a:buChar char="•"/>
            </a:pPr>
            <a:endParaRPr lang="en-US" sz="2000" dirty="0"/>
          </a:p>
        </p:txBody>
      </p:sp>
      <p:pic>
        <p:nvPicPr>
          <p:cNvPr id="10" name="Picture 9" descr="Map&#10;&#10;Description automatically generated">
            <a:extLst>
              <a:ext uri="{FF2B5EF4-FFF2-40B4-BE49-F238E27FC236}">
                <a16:creationId xmlns:a16="http://schemas.microsoft.com/office/drawing/2014/main" id="{9B6987B5-7998-314B-A9E2-6E907CAF5BA3}"/>
              </a:ext>
            </a:extLst>
          </p:cNvPr>
          <p:cNvPicPr>
            <a:picLocks noChangeAspect="1"/>
          </p:cNvPicPr>
          <p:nvPr/>
        </p:nvPicPr>
        <p:blipFill>
          <a:blip r:embed="rId2"/>
          <a:stretch>
            <a:fillRect/>
          </a:stretch>
        </p:blipFill>
        <p:spPr>
          <a:xfrm>
            <a:off x="3086160" y="88624"/>
            <a:ext cx="9106708" cy="6858000"/>
          </a:xfrm>
          <a:prstGeom prst="rect">
            <a:avLst/>
          </a:prstGeom>
        </p:spPr>
      </p:pic>
      <p:sp>
        <p:nvSpPr>
          <p:cNvPr id="11" name="Triangle 10">
            <a:extLst>
              <a:ext uri="{FF2B5EF4-FFF2-40B4-BE49-F238E27FC236}">
                <a16:creationId xmlns:a16="http://schemas.microsoft.com/office/drawing/2014/main" id="{F9DB071E-70CD-6B46-A0AC-4D51407A8526}"/>
              </a:ext>
            </a:extLst>
          </p:cNvPr>
          <p:cNvSpPr/>
          <p:nvPr/>
        </p:nvSpPr>
        <p:spPr>
          <a:xfrm>
            <a:off x="8925799" y="3521235"/>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36EFA0-B3C8-AD41-A3B2-8FA573648289}"/>
              </a:ext>
            </a:extLst>
          </p:cNvPr>
          <p:cNvSpPr/>
          <p:nvPr/>
        </p:nvSpPr>
        <p:spPr>
          <a:xfrm>
            <a:off x="8460644" y="3309700"/>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4BA9DD9C-2530-1240-95E9-DFE9AC683AD1}"/>
              </a:ext>
            </a:extLst>
          </p:cNvPr>
          <p:cNvSpPr/>
          <p:nvPr/>
        </p:nvSpPr>
        <p:spPr>
          <a:xfrm>
            <a:off x="10034162" y="2516971"/>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3BD20E3-FAF7-FA4C-90DC-DFCE41B5D7F7}"/>
              </a:ext>
            </a:extLst>
          </p:cNvPr>
          <p:cNvSpPr/>
          <p:nvPr/>
        </p:nvSpPr>
        <p:spPr>
          <a:xfrm>
            <a:off x="3754594" y="4962108"/>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A57C3E-A19A-1A41-B212-D0C33D493314}"/>
              </a:ext>
            </a:extLst>
          </p:cNvPr>
          <p:cNvSpPr/>
          <p:nvPr/>
        </p:nvSpPr>
        <p:spPr>
          <a:xfrm>
            <a:off x="6858000" y="3641372"/>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18871E-18E4-A34F-949B-9E9D70BB5C02}"/>
              </a:ext>
            </a:extLst>
          </p:cNvPr>
          <p:cNvSpPr/>
          <p:nvPr/>
        </p:nvSpPr>
        <p:spPr>
          <a:xfrm>
            <a:off x="3754594" y="5303918"/>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6ECC08-9509-7241-8F88-B632D728F479}"/>
              </a:ext>
            </a:extLst>
          </p:cNvPr>
          <p:cNvSpPr/>
          <p:nvPr/>
        </p:nvSpPr>
        <p:spPr>
          <a:xfrm>
            <a:off x="3754594" y="5659583"/>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E5B1F0-7DE3-AD43-97D4-24E76BD05D07}"/>
              </a:ext>
            </a:extLst>
          </p:cNvPr>
          <p:cNvSpPr/>
          <p:nvPr/>
        </p:nvSpPr>
        <p:spPr>
          <a:xfrm>
            <a:off x="8355146" y="3493527"/>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633A05-7D68-3E4A-B9B4-C15091E45040}"/>
              </a:ext>
            </a:extLst>
          </p:cNvPr>
          <p:cNvSpPr txBox="1"/>
          <p:nvPr/>
        </p:nvSpPr>
        <p:spPr>
          <a:xfrm>
            <a:off x="3938677" y="5264843"/>
            <a:ext cx="2998193" cy="338554"/>
          </a:xfrm>
          <a:prstGeom prst="rect">
            <a:avLst/>
          </a:prstGeom>
          <a:noFill/>
        </p:spPr>
        <p:txBody>
          <a:bodyPr wrap="none" rtlCol="0">
            <a:spAutoFit/>
          </a:bodyPr>
          <a:lstStyle/>
          <a:p>
            <a:r>
              <a:rPr lang="en-US" sz="1600" dirty="0"/>
              <a:t>McKenzie and </a:t>
            </a:r>
            <a:r>
              <a:rPr lang="en-US" sz="1600" dirty="0" err="1"/>
              <a:t>Leaburg</a:t>
            </a:r>
            <a:r>
              <a:rPr lang="en-US" sz="1600" dirty="0"/>
              <a:t> Hatcheries</a:t>
            </a:r>
          </a:p>
        </p:txBody>
      </p:sp>
      <p:sp>
        <p:nvSpPr>
          <p:cNvPr id="20" name="TextBox 19">
            <a:extLst>
              <a:ext uri="{FF2B5EF4-FFF2-40B4-BE49-F238E27FC236}">
                <a16:creationId xmlns:a16="http://schemas.microsoft.com/office/drawing/2014/main" id="{69819CE0-163D-B648-B459-040C5E8B865A}"/>
              </a:ext>
            </a:extLst>
          </p:cNvPr>
          <p:cNvSpPr txBox="1"/>
          <p:nvPr/>
        </p:nvSpPr>
        <p:spPr>
          <a:xfrm>
            <a:off x="3937090" y="4906493"/>
            <a:ext cx="1560042" cy="338554"/>
          </a:xfrm>
          <a:prstGeom prst="rect">
            <a:avLst/>
          </a:prstGeom>
          <a:noFill/>
        </p:spPr>
        <p:txBody>
          <a:bodyPr wrap="none" rtlCol="0">
            <a:spAutoFit/>
          </a:bodyPr>
          <a:lstStyle/>
          <a:p>
            <a:r>
              <a:rPr lang="en-US" sz="1600" dirty="0"/>
              <a:t>High Head Dams</a:t>
            </a:r>
          </a:p>
        </p:txBody>
      </p:sp>
      <p:sp>
        <p:nvSpPr>
          <p:cNvPr id="21" name="TextBox 20">
            <a:extLst>
              <a:ext uri="{FF2B5EF4-FFF2-40B4-BE49-F238E27FC236}">
                <a16:creationId xmlns:a16="http://schemas.microsoft.com/office/drawing/2014/main" id="{62AA4410-2908-6E4E-961A-E6F62554248C}"/>
              </a:ext>
            </a:extLst>
          </p:cNvPr>
          <p:cNvSpPr txBox="1"/>
          <p:nvPr/>
        </p:nvSpPr>
        <p:spPr>
          <a:xfrm>
            <a:off x="3923838" y="5606568"/>
            <a:ext cx="2298643" cy="338554"/>
          </a:xfrm>
          <a:prstGeom prst="rect">
            <a:avLst/>
          </a:prstGeom>
          <a:noFill/>
        </p:spPr>
        <p:txBody>
          <a:bodyPr wrap="none" rtlCol="0">
            <a:spAutoFit/>
          </a:bodyPr>
          <a:lstStyle/>
          <a:p>
            <a:r>
              <a:rPr lang="en-US" sz="1600" dirty="0"/>
              <a:t>Downstream Release Site</a:t>
            </a:r>
          </a:p>
        </p:txBody>
      </p:sp>
      <p:sp>
        <p:nvSpPr>
          <p:cNvPr id="3" name="Rectangle 2">
            <a:extLst>
              <a:ext uri="{FF2B5EF4-FFF2-40B4-BE49-F238E27FC236}">
                <a16:creationId xmlns:a16="http://schemas.microsoft.com/office/drawing/2014/main" id="{A4ACBBF0-D3A9-174F-AE14-C3ADCBE825D8}"/>
              </a:ext>
            </a:extLst>
          </p:cNvPr>
          <p:cNvSpPr/>
          <p:nvPr/>
        </p:nvSpPr>
        <p:spPr>
          <a:xfrm>
            <a:off x="8017565" y="3114268"/>
            <a:ext cx="1749287" cy="1307204"/>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5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F10665C6-D7F2-5A44-B154-F6A85A85224C}"/>
              </a:ext>
            </a:extLst>
          </p:cNvPr>
          <p:cNvPicPr>
            <a:picLocks noChangeAspect="1"/>
          </p:cNvPicPr>
          <p:nvPr/>
        </p:nvPicPr>
        <p:blipFill>
          <a:blip r:embed="rId2">
            <a:alphaModFix amt="70000"/>
          </a:blip>
          <a:stretch>
            <a:fillRect/>
          </a:stretch>
        </p:blipFill>
        <p:spPr>
          <a:xfrm>
            <a:off x="2910984" y="13252"/>
            <a:ext cx="9300277" cy="6858000"/>
          </a:xfrm>
          <a:prstGeom prst="rect">
            <a:avLst/>
          </a:prstGeom>
        </p:spPr>
      </p:pic>
      <p:sp>
        <p:nvSpPr>
          <p:cNvPr id="11" name="Triangle 10">
            <a:extLst>
              <a:ext uri="{FF2B5EF4-FFF2-40B4-BE49-F238E27FC236}">
                <a16:creationId xmlns:a16="http://schemas.microsoft.com/office/drawing/2014/main" id="{F9DB071E-70CD-6B46-A0AC-4D51407A8526}"/>
              </a:ext>
            </a:extLst>
          </p:cNvPr>
          <p:cNvSpPr/>
          <p:nvPr/>
        </p:nvSpPr>
        <p:spPr>
          <a:xfrm>
            <a:off x="5806702" y="1838032"/>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3BD20E3-FAF7-FA4C-90DC-DFCE41B5D7F7}"/>
              </a:ext>
            </a:extLst>
          </p:cNvPr>
          <p:cNvSpPr/>
          <p:nvPr/>
        </p:nvSpPr>
        <p:spPr>
          <a:xfrm>
            <a:off x="8639389" y="3741988"/>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E5B1F0-7DE3-AD43-97D4-24E76BD05D07}"/>
              </a:ext>
            </a:extLst>
          </p:cNvPr>
          <p:cNvSpPr/>
          <p:nvPr/>
        </p:nvSpPr>
        <p:spPr>
          <a:xfrm>
            <a:off x="5624719" y="2575069"/>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AA4410-2908-6E4E-961A-E6F62554248C}"/>
              </a:ext>
            </a:extLst>
          </p:cNvPr>
          <p:cNvSpPr txBox="1"/>
          <p:nvPr/>
        </p:nvSpPr>
        <p:spPr>
          <a:xfrm>
            <a:off x="3144431" y="2489189"/>
            <a:ext cx="2561727" cy="369332"/>
          </a:xfrm>
          <a:prstGeom prst="rect">
            <a:avLst/>
          </a:prstGeom>
          <a:noFill/>
        </p:spPr>
        <p:txBody>
          <a:bodyPr wrap="none" rtlCol="0">
            <a:spAutoFit/>
          </a:bodyPr>
          <a:lstStyle/>
          <a:p>
            <a:r>
              <a:rPr lang="en-US" dirty="0">
                <a:solidFill>
                  <a:schemeClr val="bg2">
                    <a:lumMod val="25000"/>
                  </a:schemeClr>
                </a:solidFill>
              </a:rPr>
              <a:t>Downstream Release Site</a:t>
            </a:r>
          </a:p>
        </p:txBody>
      </p:sp>
      <p:sp>
        <p:nvSpPr>
          <p:cNvPr id="30" name="Arc 29">
            <a:extLst>
              <a:ext uri="{FF2B5EF4-FFF2-40B4-BE49-F238E27FC236}">
                <a16:creationId xmlns:a16="http://schemas.microsoft.com/office/drawing/2014/main" id="{5CABD060-522A-4640-AD8E-970279B516A9}"/>
              </a:ext>
            </a:extLst>
          </p:cNvPr>
          <p:cNvSpPr/>
          <p:nvPr/>
        </p:nvSpPr>
        <p:spPr>
          <a:xfrm rot="9931259">
            <a:off x="5941732" y="1048594"/>
            <a:ext cx="3837860" cy="3023371"/>
          </a:xfrm>
          <a:prstGeom prst="arc">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5FBC291-75D7-584C-B49B-78FECA72F780}"/>
              </a:ext>
            </a:extLst>
          </p:cNvPr>
          <p:cNvSpPr txBox="1"/>
          <p:nvPr/>
        </p:nvSpPr>
        <p:spPr>
          <a:xfrm>
            <a:off x="4306340" y="1776684"/>
            <a:ext cx="1618713" cy="369332"/>
          </a:xfrm>
          <a:prstGeom prst="rect">
            <a:avLst/>
          </a:prstGeom>
          <a:noFill/>
        </p:spPr>
        <p:txBody>
          <a:bodyPr wrap="none" rtlCol="0">
            <a:spAutoFit/>
          </a:bodyPr>
          <a:lstStyle/>
          <a:p>
            <a:r>
              <a:rPr lang="en-US" dirty="0">
                <a:solidFill>
                  <a:schemeClr val="bg2">
                    <a:lumMod val="25000"/>
                  </a:schemeClr>
                </a:solidFill>
              </a:rPr>
              <a:t>Blue River Dam</a:t>
            </a:r>
          </a:p>
        </p:txBody>
      </p:sp>
      <p:sp>
        <p:nvSpPr>
          <p:cNvPr id="32" name="TextBox 31">
            <a:extLst>
              <a:ext uri="{FF2B5EF4-FFF2-40B4-BE49-F238E27FC236}">
                <a16:creationId xmlns:a16="http://schemas.microsoft.com/office/drawing/2014/main" id="{C47BB46A-FF35-9448-940D-16AA1B8160A3}"/>
              </a:ext>
            </a:extLst>
          </p:cNvPr>
          <p:cNvSpPr txBox="1"/>
          <p:nvPr/>
        </p:nvSpPr>
        <p:spPr>
          <a:xfrm>
            <a:off x="8867998" y="3662461"/>
            <a:ext cx="1337739" cy="369332"/>
          </a:xfrm>
          <a:prstGeom prst="rect">
            <a:avLst/>
          </a:prstGeom>
          <a:noFill/>
        </p:spPr>
        <p:txBody>
          <a:bodyPr wrap="none" rtlCol="0">
            <a:spAutoFit/>
          </a:bodyPr>
          <a:lstStyle/>
          <a:p>
            <a:r>
              <a:rPr lang="en-US" dirty="0">
                <a:solidFill>
                  <a:schemeClr val="bg2">
                    <a:lumMod val="25000"/>
                  </a:schemeClr>
                </a:solidFill>
              </a:rPr>
              <a:t>Cougar Dam</a:t>
            </a:r>
          </a:p>
        </p:txBody>
      </p:sp>
      <p:sp>
        <p:nvSpPr>
          <p:cNvPr id="33" name="TextBox 32">
            <a:extLst>
              <a:ext uri="{FF2B5EF4-FFF2-40B4-BE49-F238E27FC236}">
                <a16:creationId xmlns:a16="http://schemas.microsoft.com/office/drawing/2014/main" id="{7584574E-3D4C-894C-ABEB-8650A453D467}"/>
              </a:ext>
            </a:extLst>
          </p:cNvPr>
          <p:cNvSpPr txBox="1"/>
          <p:nvPr/>
        </p:nvSpPr>
        <p:spPr>
          <a:xfrm rot="20647097">
            <a:off x="7975630" y="1939588"/>
            <a:ext cx="2303195" cy="400110"/>
          </a:xfrm>
          <a:prstGeom prst="rect">
            <a:avLst/>
          </a:prstGeom>
          <a:noFill/>
        </p:spPr>
        <p:txBody>
          <a:bodyPr wrap="none" rtlCol="0">
            <a:spAutoFit/>
          </a:bodyPr>
          <a:lstStyle/>
          <a:p>
            <a:r>
              <a:rPr lang="en-US" sz="2000" dirty="0">
                <a:solidFill>
                  <a:schemeClr val="accent1">
                    <a:lumMod val="75000"/>
                  </a:schemeClr>
                </a:solidFill>
              </a:rPr>
              <a:t>Mainstem McKenzie</a:t>
            </a:r>
          </a:p>
        </p:txBody>
      </p:sp>
      <p:sp>
        <p:nvSpPr>
          <p:cNvPr id="34" name="TextBox 33">
            <a:extLst>
              <a:ext uri="{FF2B5EF4-FFF2-40B4-BE49-F238E27FC236}">
                <a16:creationId xmlns:a16="http://schemas.microsoft.com/office/drawing/2014/main" id="{8FC49F84-41B6-7149-9C95-C0F9B5B8513B}"/>
              </a:ext>
            </a:extLst>
          </p:cNvPr>
          <p:cNvSpPr txBox="1"/>
          <p:nvPr/>
        </p:nvSpPr>
        <p:spPr>
          <a:xfrm rot="4788014">
            <a:off x="8223508" y="4887036"/>
            <a:ext cx="1780937" cy="369332"/>
          </a:xfrm>
          <a:prstGeom prst="rect">
            <a:avLst/>
          </a:prstGeom>
          <a:noFill/>
        </p:spPr>
        <p:txBody>
          <a:bodyPr wrap="none" rtlCol="0">
            <a:spAutoFit/>
          </a:bodyPr>
          <a:lstStyle/>
          <a:p>
            <a:r>
              <a:rPr lang="en-US" dirty="0">
                <a:solidFill>
                  <a:schemeClr val="accent1">
                    <a:lumMod val="75000"/>
                  </a:schemeClr>
                </a:solidFill>
              </a:rPr>
              <a:t>Cougar Reservoir</a:t>
            </a:r>
          </a:p>
        </p:txBody>
      </p:sp>
      <p:sp>
        <p:nvSpPr>
          <p:cNvPr id="36" name="TextBox 35">
            <a:extLst>
              <a:ext uri="{FF2B5EF4-FFF2-40B4-BE49-F238E27FC236}">
                <a16:creationId xmlns:a16="http://schemas.microsoft.com/office/drawing/2014/main" id="{A5FA25BD-CA01-6247-88EE-6A710B5548FD}"/>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37" name="Straight Connector 36">
            <a:extLst>
              <a:ext uri="{FF2B5EF4-FFF2-40B4-BE49-F238E27FC236}">
                <a16:creationId xmlns:a16="http://schemas.microsoft.com/office/drawing/2014/main" id="{8B886B17-9C5C-0845-A375-3D55713E6765}"/>
              </a:ext>
            </a:extLst>
          </p:cNvPr>
          <p:cNvCxnSpPr>
            <a:cxnSpLocks/>
          </p:cNvCxnSpPr>
          <p:nvPr/>
        </p:nvCxnSpPr>
        <p:spPr>
          <a:xfrm>
            <a:off x="110837" y="831273"/>
            <a:ext cx="2800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DCD410-C939-BE42-8C4D-DF471CDCFB0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39" name="TextBox 38">
            <a:extLst>
              <a:ext uri="{FF2B5EF4-FFF2-40B4-BE49-F238E27FC236}">
                <a16:creationId xmlns:a16="http://schemas.microsoft.com/office/drawing/2014/main" id="{89ED1DB5-DDF0-044D-9E59-6915377A2B0B}"/>
              </a:ext>
            </a:extLst>
          </p:cNvPr>
          <p:cNvSpPr txBox="1"/>
          <p:nvPr/>
        </p:nvSpPr>
        <p:spPr>
          <a:xfrm>
            <a:off x="110837" y="943596"/>
            <a:ext cx="289523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LSDR: 2013 and 2014</a:t>
            </a:r>
          </a:p>
          <a:p>
            <a:pPr marL="285750" indent="-285750">
              <a:buFont typeface="Arial" panose="020B0604020202020204" pitchFamily="34" charset="0"/>
              <a:buChar char="•"/>
            </a:pPr>
            <a:r>
              <a:rPr lang="en-US" sz="2000" dirty="0"/>
              <a:t>All NOR after Sept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Recycling: 2015 - </a:t>
            </a:r>
          </a:p>
          <a:p>
            <a:pPr marL="285750" indent="-285750">
              <a:buFont typeface="Arial" panose="020B0604020202020204" pitchFamily="34" charset="0"/>
              <a:buChar char="•"/>
            </a:pPr>
            <a:r>
              <a:rPr lang="en-US" sz="2000" dirty="0"/>
              <a:t>All NOR, regardless of date</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52655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6" y="985161"/>
            <a:ext cx="9790809"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Genetic Pedigree Studies 2014 and 2016</a:t>
            </a:r>
          </a:p>
          <a:p>
            <a:pPr marL="800100" lvl="1" indent="-342900">
              <a:buFont typeface="Arial" panose="020B0604020202020204" pitchFamily="34" charset="0"/>
              <a:buChar char="•"/>
            </a:pPr>
            <a:r>
              <a:rPr lang="en-US" sz="2000" dirty="0"/>
              <a:t>Parent Years 2007 – 2010</a:t>
            </a:r>
          </a:p>
          <a:p>
            <a:pPr marL="800100" lvl="1" indent="-342900">
              <a:buFont typeface="Arial" panose="020B0604020202020204" pitchFamily="34" charset="0"/>
              <a:buChar char="•"/>
            </a:pPr>
            <a:r>
              <a:rPr lang="en-US" sz="2000" dirty="0"/>
              <a:t>LSDR</a:t>
            </a:r>
          </a:p>
          <a:p>
            <a:pPr marL="1257300" lvl="2" indent="-342900">
              <a:buFont typeface="Arial" panose="020B0604020202020204" pitchFamily="34" charset="0"/>
              <a:buChar char="•"/>
            </a:pPr>
            <a:r>
              <a:rPr lang="en-US" sz="2000" dirty="0"/>
              <a:t>More NOR immigrants later</a:t>
            </a:r>
          </a:p>
          <a:p>
            <a:pPr marL="1257300" lvl="2" indent="-342900">
              <a:buFont typeface="Arial" panose="020B0604020202020204" pitchFamily="34" charset="0"/>
              <a:buChar char="•"/>
            </a:pPr>
            <a:r>
              <a:rPr lang="en-US" sz="2000" dirty="0"/>
              <a:t>selectively prevents release of NOR immigrants</a:t>
            </a:r>
          </a:p>
          <a:p>
            <a:pPr marL="800100" lvl="1" indent="-342900">
              <a:buFont typeface="Arial" panose="020B0604020202020204" pitchFamily="34" charset="0"/>
              <a:buChar char="•"/>
            </a:pPr>
            <a:r>
              <a:rPr lang="en-US" sz="2000" dirty="0"/>
              <a:t>CRR &lt;&lt; 1</a:t>
            </a:r>
          </a:p>
          <a:p>
            <a:pPr marL="800100" lvl="1" indent="-342900">
              <a:buFont typeface="Arial" panose="020B0604020202020204" pitchFamily="34" charset="0"/>
              <a:buChar char="•"/>
            </a:pPr>
            <a:r>
              <a:rPr lang="en-US" sz="2000" dirty="0"/>
              <a:t>Fitness differences between NOR and HOR parents</a:t>
            </a:r>
          </a:p>
          <a:p>
            <a:pPr marL="1257300" lvl="2" indent="-342900">
              <a:buFont typeface="Arial" panose="020B0604020202020204" pitchFamily="34" charset="0"/>
              <a:buChar char="•"/>
            </a:pPr>
            <a:r>
              <a:rPr lang="en-US" sz="2000" dirty="0" err="1"/>
              <a:t>NORmale</a:t>
            </a:r>
            <a:r>
              <a:rPr lang="en-US" sz="2000" dirty="0"/>
              <a:t> &gt; </a:t>
            </a:r>
            <a:r>
              <a:rPr lang="en-US" sz="2000" dirty="0" err="1"/>
              <a:t>HORmale</a:t>
            </a:r>
            <a:r>
              <a:rPr lang="en-US" sz="2000" dirty="0"/>
              <a:t> - strong evidence</a:t>
            </a:r>
          </a:p>
          <a:p>
            <a:pPr marL="1257300" lvl="2" indent="-342900">
              <a:buFont typeface="Arial" panose="020B0604020202020204" pitchFamily="34" charset="0"/>
              <a:buChar char="•"/>
            </a:pPr>
            <a:r>
              <a:rPr lang="en-US" sz="2000" dirty="0" err="1"/>
              <a:t>NORfemale</a:t>
            </a:r>
            <a:r>
              <a:rPr lang="en-US" sz="2000" dirty="0"/>
              <a:t> &gt; </a:t>
            </a:r>
            <a:r>
              <a:rPr lang="en-US" sz="2000" dirty="0" err="1"/>
              <a:t>HORfemale</a:t>
            </a:r>
            <a:r>
              <a:rPr lang="en-US" sz="2000" dirty="0"/>
              <a:t> - weaker evidence</a:t>
            </a:r>
          </a:p>
          <a:p>
            <a:pPr marL="800100" lvl="1" indent="-342900">
              <a:buFont typeface="Arial" panose="020B0604020202020204" pitchFamily="34" charset="0"/>
              <a:buChar char="•"/>
            </a:pPr>
            <a:r>
              <a:rPr lang="en-US" sz="2000" dirty="0"/>
              <a:t>Recommendations:</a:t>
            </a:r>
          </a:p>
          <a:p>
            <a:pPr marL="1257300" lvl="2" indent="-342900">
              <a:buFont typeface="Arial" panose="020B0604020202020204" pitchFamily="34" charset="0"/>
              <a:buChar char="•"/>
            </a:pPr>
            <a:r>
              <a:rPr lang="en-US" sz="2000" dirty="0"/>
              <a:t>Prioritize release of NOR salmon</a:t>
            </a:r>
          </a:p>
          <a:p>
            <a:pPr marL="1257300" lvl="2" indent="-342900">
              <a:buFont typeface="Arial" panose="020B0604020202020204" pitchFamily="34" charset="0"/>
              <a:buChar char="•"/>
            </a:pPr>
            <a:r>
              <a:rPr lang="en-US" sz="2000" dirty="0"/>
              <a:t>Judiciously supplement with HOR females where necessary to reach demographic targets</a:t>
            </a:r>
          </a:p>
          <a:p>
            <a:pPr marL="1257300" lvl="2" indent="-342900">
              <a:buFont typeface="Arial" panose="020B0604020202020204" pitchFamily="34" charset="0"/>
              <a:buChar char="•"/>
            </a:pPr>
            <a:r>
              <a:rPr lang="en-US" sz="2000" dirty="0"/>
              <a:t>Reduce outplanting of HOR males</a:t>
            </a:r>
          </a:p>
          <a:p>
            <a:pPr marL="1257300" lvl="2" indent="-342900">
              <a:buFont typeface="Arial" panose="020B0604020202020204" pitchFamily="34" charset="0"/>
              <a:buChar char="•"/>
            </a:pPr>
            <a:r>
              <a:rPr lang="en-US" sz="2000" dirty="0"/>
              <a:t>Continue LSDR</a:t>
            </a:r>
          </a:p>
          <a:p>
            <a:pPr marL="1257300" lvl="2" indent="-342900">
              <a:buFont typeface="Arial" panose="020B0604020202020204" pitchFamily="34" charset="0"/>
              <a:buChar char="•"/>
            </a:pPr>
            <a:r>
              <a:rPr lang="en-US" sz="2000" dirty="0"/>
              <a:t>Carefully weigh costs and benefits of releasing NOR immigrants</a:t>
            </a:r>
          </a:p>
          <a:p>
            <a:pPr marL="800100" lvl="1" indent="-342900">
              <a:buFont typeface="Arial" panose="020B0604020202020204" pitchFamily="34" charset="0"/>
              <a:buChar char="•"/>
            </a:pPr>
            <a:r>
              <a:rPr lang="en-US" sz="2000" dirty="0"/>
              <a:t>Caveat: Fitness difference need to be confirmed</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11699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6" y="985161"/>
            <a:ext cx="9790809"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Genetic Pedigree Studies 2014 and 2016</a:t>
            </a:r>
          </a:p>
          <a:p>
            <a:pPr marL="800100" lvl="1" indent="-342900">
              <a:buFont typeface="Arial" panose="020B0604020202020204" pitchFamily="34" charset="0"/>
              <a:buChar char="•"/>
            </a:pPr>
            <a:r>
              <a:rPr lang="en-US" sz="2000" dirty="0"/>
              <a:t>Parent Years 2007 – 2010</a:t>
            </a:r>
          </a:p>
          <a:p>
            <a:pPr marL="800100" lvl="1" indent="-342900">
              <a:buFont typeface="Arial" panose="020B0604020202020204" pitchFamily="34" charset="0"/>
              <a:buChar char="•"/>
            </a:pPr>
            <a:r>
              <a:rPr lang="en-US" sz="2000" dirty="0"/>
              <a:t>LSDR</a:t>
            </a:r>
          </a:p>
          <a:p>
            <a:pPr marL="1257300" lvl="2" indent="-342900">
              <a:buFont typeface="Arial" panose="020B0604020202020204" pitchFamily="34" charset="0"/>
              <a:buChar char="•"/>
            </a:pPr>
            <a:r>
              <a:rPr lang="en-US" sz="2000" dirty="0"/>
              <a:t>More NOR immigrants later</a:t>
            </a:r>
          </a:p>
          <a:p>
            <a:pPr marL="1257300" lvl="2" indent="-342900">
              <a:buFont typeface="Arial" panose="020B0604020202020204" pitchFamily="34" charset="0"/>
              <a:buChar char="•"/>
            </a:pPr>
            <a:r>
              <a:rPr lang="en-US" sz="2000" dirty="0"/>
              <a:t>selectively prevents release of NOR immigrants</a:t>
            </a:r>
          </a:p>
          <a:p>
            <a:pPr marL="800100" lvl="1" indent="-342900">
              <a:buFont typeface="Arial" panose="020B0604020202020204" pitchFamily="34" charset="0"/>
              <a:buChar char="•"/>
            </a:pPr>
            <a:r>
              <a:rPr lang="en-US" sz="2000" dirty="0"/>
              <a:t>CRR &lt;&lt; 1</a:t>
            </a:r>
          </a:p>
          <a:p>
            <a:pPr marL="800100" lvl="1" indent="-342900">
              <a:buFont typeface="Arial" panose="020B0604020202020204" pitchFamily="34" charset="0"/>
              <a:buChar char="•"/>
            </a:pPr>
            <a:r>
              <a:rPr lang="en-US" sz="2000" dirty="0"/>
              <a:t>Fitness differences between NOR and HOR parents</a:t>
            </a:r>
          </a:p>
          <a:p>
            <a:pPr marL="1257300" lvl="2" indent="-342900">
              <a:buFont typeface="Arial" panose="020B0604020202020204" pitchFamily="34" charset="0"/>
              <a:buChar char="•"/>
            </a:pPr>
            <a:r>
              <a:rPr lang="en-US" sz="2000" dirty="0" err="1"/>
              <a:t>NORmale</a:t>
            </a:r>
            <a:r>
              <a:rPr lang="en-US" sz="2000" dirty="0"/>
              <a:t> &gt; </a:t>
            </a:r>
            <a:r>
              <a:rPr lang="en-US" sz="2000" dirty="0" err="1"/>
              <a:t>HORmale</a:t>
            </a:r>
            <a:r>
              <a:rPr lang="en-US" sz="2000" dirty="0"/>
              <a:t> - strong evidence</a:t>
            </a:r>
          </a:p>
          <a:p>
            <a:pPr marL="1257300" lvl="2" indent="-342900">
              <a:buFont typeface="Arial" panose="020B0604020202020204" pitchFamily="34" charset="0"/>
              <a:buChar char="•"/>
            </a:pPr>
            <a:r>
              <a:rPr lang="en-US" sz="2000" dirty="0" err="1"/>
              <a:t>NORfemale</a:t>
            </a:r>
            <a:r>
              <a:rPr lang="en-US" sz="2000" dirty="0"/>
              <a:t> &gt; </a:t>
            </a:r>
            <a:r>
              <a:rPr lang="en-US" sz="2000" dirty="0" err="1"/>
              <a:t>HORfemale</a:t>
            </a:r>
            <a:r>
              <a:rPr lang="en-US" sz="2000" dirty="0"/>
              <a:t> - weaker evidence</a:t>
            </a:r>
          </a:p>
          <a:p>
            <a:pPr marL="800100" lvl="1" indent="-342900">
              <a:buFont typeface="Arial" panose="020B0604020202020204" pitchFamily="34" charset="0"/>
              <a:buChar char="•"/>
            </a:pPr>
            <a:r>
              <a:rPr lang="en-US" sz="2000" dirty="0"/>
              <a:t>Recommendations:</a:t>
            </a:r>
          </a:p>
          <a:p>
            <a:pPr marL="1257300" lvl="2" indent="-342900">
              <a:buFont typeface="Arial" panose="020B0604020202020204" pitchFamily="34" charset="0"/>
              <a:buChar char="•"/>
            </a:pPr>
            <a:r>
              <a:rPr lang="en-US" sz="2000" dirty="0">
                <a:solidFill>
                  <a:srgbClr val="FF0000"/>
                </a:solidFill>
              </a:rPr>
              <a:t>Prioritize release of NOR salmon</a:t>
            </a:r>
          </a:p>
          <a:p>
            <a:pPr marL="1257300" lvl="2" indent="-342900">
              <a:buFont typeface="Arial" panose="020B0604020202020204" pitchFamily="34" charset="0"/>
              <a:buChar char="•"/>
            </a:pPr>
            <a:r>
              <a:rPr lang="en-US" sz="2000" dirty="0">
                <a:solidFill>
                  <a:srgbClr val="FF0000"/>
                </a:solidFill>
              </a:rPr>
              <a:t>Judiciously supplement with HOR females where necessary to reach demographic targets</a:t>
            </a:r>
          </a:p>
          <a:p>
            <a:pPr marL="1257300" lvl="2" indent="-342900">
              <a:buFont typeface="Arial" panose="020B0604020202020204" pitchFamily="34" charset="0"/>
              <a:buChar char="•"/>
            </a:pPr>
            <a:r>
              <a:rPr lang="en-US" sz="2000" dirty="0">
                <a:solidFill>
                  <a:srgbClr val="FF0000"/>
                </a:solidFill>
              </a:rPr>
              <a:t>Reduce outplanting of HOR males</a:t>
            </a:r>
          </a:p>
          <a:p>
            <a:pPr marL="1257300" lvl="2" indent="-342900">
              <a:buFont typeface="Arial" panose="020B0604020202020204" pitchFamily="34" charset="0"/>
              <a:buChar char="•"/>
            </a:pPr>
            <a:r>
              <a:rPr lang="en-US" sz="2000" dirty="0">
                <a:solidFill>
                  <a:srgbClr val="FF0000"/>
                </a:solidFill>
              </a:rPr>
              <a:t>Continue LSDR</a:t>
            </a:r>
          </a:p>
          <a:p>
            <a:pPr marL="1257300" lvl="2" indent="-342900">
              <a:buFont typeface="Arial" panose="020B0604020202020204" pitchFamily="34" charset="0"/>
              <a:buChar char="•"/>
            </a:pPr>
            <a:r>
              <a:rPr lang="en-US" sz="2000" b="1" dirty="0"/>
              <a:t>Carefully weigh costs and benefits of releasing NOR immigrants</a:t>
            </a:r>
          </a:p>
          <a:p>
            <a:pPr marL="800100" lvl="1" indent="-342900">
              <a:buFont typeface="Arial" panose="020B0604020202020204" pitchFamily="34" charset="0"/>
              <a:buChar char="•"/>
            </a:pPr>
            <a:r>
              <a:rPr lang="en-US" sz="2000" dirty="0"/>
              <a:t>Caveat: Fitness difference need to be confirmed</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1679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46714" cy="523220"/>
          </a:xfrm>
          <a:prstGeom prst="rect">
            <a:avLst/>
          </a:prstGeom>
          <a:noFill/>
        </p:spPr>
        <p:txBody>
          <a:bodyPr wrap="none" rtlCol="0">
            <a:spAutoFit/>
          </a:bodyPr>
          <a:lstStyle/>
          <a:p>
            <a:r>
              <a:rPr lang="en-US" sz="2800" dirty="0"/>
              <a:t>2022 Report Data</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06D838D1-346E-3743-9875-3423FEFB3810}"/>
              </a:ext>
            </a:extLst>
          </p:cNvPr>
          <p:cNvSpPr/>
          <p:nvPr/>
        </p:nvSpPr>
        <p:spPr>
          <a:xfrm>
            <a:off x="61853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0523FE3B-8EB1-234F-A5FE-D8EB24363B3A}"/>
              </a:ext>
            </a:extLst>
          </p:cNvPr>
          <p:cNvSpPr/>
          <p:nvPr/>
        </p:nvSpPr>
        <p:spPr>
          <a:xfrm>
            <a:off x="1163968"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id="{F294B0CC-A2FA-4245-B738-50303F8DA36A}"/>
              </a:ext>
            </a:extLst>
          </p:cNvPr>
          <p:cNvSpPr/>
          <p:nvPr/>
        </p:nvSpPr>
        <p:spPr>
          <a:xfrm>
            <a:off x="1709404"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id="{C5C31E15-6EC2-D143-A297-31CFFD1C2240}"/>
              </a:ext>
            </a:extLst>
          </p:cNvPr>
          <p:cNvSpPr/>
          <p:nvPr/>
        </p:nvSpPr>
        <p:spPr>
          <a:xfrm>
            <a:off x="2254840"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A0A0C1E3-D6C1-0E4F-AC65-7B3657214DE4}"/>
              </a:ext>
            </a:extLst>
          </p:cNvPr>
          <p:cNvSpPr/>
          <p:nvPr/>
        </p:nvSpPr>
        <p:spPr>
          <a:xfrm>
            <a:off x="2800276"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D5BCE7D5-5D39-8749-A37F-D678077E354A}"/>
              </a:ext>
            </a:extLst>
          </p:cNvPr>
          <p:cNvSpPr/>
          <p:nvPr/>
        </p:nvSpPr>
        <p:spPr>
          <a:xfrm>
            <a:off x="334571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AEB241BC-20BB-9148-A957-BD160661826F}"/>
              </a:ext>
            </a:extLst>
          </p:cNvPr>
          <p:cNvSpPr/>
          <p:nvPr/>
        </p:nvSpPr>
        <p:spPr>
          <a:xfrm>
            <a:off x="3891148"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FADC6BD4-5015-0047-886B-5F5D13B00D51}"/>
              </a:ext>
            </a:extLst>
          </p:cNvPr>
          <p:cNvSpPr/>
          <p:nvPr/>
        </p:nvSpPr>
        <p:spPr>
          <a:xfrm>
            <a:off x="4436584"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CFF8D156-17AF-6C45-BE31-5D2C55A3C7DF}"/>
              </a:ext>
            </a:extLst>
          </p:cNvPr>
          <p:cNvSpPr/>
          <p:nvPr/>
        </p:nvSpPr>
        <p:spPr>
          <a:xfrm>
            <a:off x="4982020"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2" name="Oval 291">
            <a:extLst>
              <a:ext uri="{FF2B5EF4-FFF2-40B4-BE49-F238E27FC236}">
                <a16:creationId xmlns:a16="http://schemas.microsoft.com/office/drawing/2014/main" id="{68ECB507-F77A-8940-BE9F-D6452634AEE7}"/>
              </a:ext>
            </a:extLst>
          </p:cNvPr>
          <p:cNvSpPr/>
          <p:nvPr/>
        </p:nvSpPr>
        <p:spPr>
          <a:xfrm>
            <a:off x="5527456"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3" name="Oval 292">
            <a:extLst>
              <a:ext uri="{FF2B5EF4-FFF2-40B4-BE49-F238E27FC236}">
                <a16:creationId xmlns:a16="http://schemas.microsoft.com/office/drawing/2014/main" id="{D82FEC33-EE4E-E242-BEE6-4DDDD78CC5A2}"/>
              </a:ext>
            </a:extLst>
          </p:cNvPr>
          <p:cNvSpPr/>
          <p:nvPr/>
        </p:nvSpPr>
        <p:spPr>
          <a:xfrm>
            <a:off x="607289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4" name="Oval 293">
            <a:extLst>
              <a:ext uri="{FF2B5EF4-FFF2-40B4-BE49-F238E27FC236}">
                <a16:creationId xmlns:a16="http://schemas.microsoft.com/office/drawing/2014/main" id="{881D1EED-A5B5-F04E-BF2A-D8AE6793198B}"/>
              </a:ext>
            </a:extLst>
          </p:cNvPr>
          <p:cNvSpPr/>
          <p:nvPr/>
        </p:nvSpPr>
        <p:spPr>
          <a:xfrm>
            <a:off x="225484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5" name="Oval 294">
            <a:extLst>
              <a:ext uri="{FF2B5EF4-FFF2-40B4-BE49-F238E27FC236}">
                <a16:creationId xmlns:a16="http://schemas.microsoft.com/office/drawing/2014/main" id="{ED03E573-DE12-7247-946A-938C2019175E}"/>
              </a:ext>
            </a:extLst>
          </p:cNvPr>
          <p:cNvSpPr/>
          <p:nvPr/>
        </p:nvSpPr>
        <p:spPr>
          <a:xfrm>
            <a:off x="2800276"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7C26905E-9ACE-DB48-B5B1-A70FA1000836}"/>
              </a:ext>
            </a:extLst>
          </p:cNvPr>
          <p:cNvSpPr/>
          <p:nvPr/>
        </p:nvSpPr>
        <p:spPr>
          <a:xfrm>
            <a:off x="3345712"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6B703F5D-2AD0-D644-9CC6-A5C9AE354491}"/>
              </a:ext>
            </a:extLst>
          </p:cNvPr>
          <p:cNvSpPr/>
          <p:nvPr/>
        </p:nvSpPr>
        <p:spPr>
          <a:xfrm>
            <a:off x="3891148"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8" name="Oval 297">
            <a:extLst>
              <a:ext uri="{FF2B5EF4-FFF2-40B4-BE49-F238E27FC236}">
                <a16:creationId xmlns:a16="http://schemas.microsoft.com/office/drawing/2014/main" id="{7525B26D-4A4B-2D4A-91B2-97C7F5469CDB}"/>
              </a:ext>
            </a:extLst>
          </p:cNvPr>
          <p:cNvSpPr/>
          <p:nvPr/>
        </p:nvSpPr>
        <p:spPr>
          <a:xfrm>
            <a:off x="4436584"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CE723C82-9C54-2A43-99A9-739644EDBC83}"/>
              </a:ext>
            </a:extLst>
          </p:cNvPr>
          <p:cNvSpPr/>
          <p:nvPr/>
        </p:nvSpPr>
        <p:spPr>
          <a:xfrm>
            <a:off x="498202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0" name="Oval 299">
            <a:extLst>
              <a:ext uri="{FF2B5EF4-FFF2-40B4-BE49-F238E27FC236}">
                <a16:creationId xmlns:a16="http://schemas.microsoft.com/office/drawing/2014/main" id="{617D417C-F927-A24E-80D0-E4EB8911BB7C}"/>
              </a:ext>
            </a:extLst>
          </p:cNvPr>
          <p:cNvSpPr/>
          <p:nvPr/>
        </p:nvSpPr>
        <p:spPr>
          <a:xfrm>
            <a:off x="5527456"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3AD9BD9B-0A92-1B45-AA5C-91C8D12C1CC7}"/>
              </a:ext>
            </a:extLst>
          </p:cNvPr>
          <p:cNvSpPr/>
          <p:nvPr/>
        </p:nvSpPr>
        <p:spPr>
          <a:xfrm>
            <a:off x="6072892"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BB4A43D3-4D64-2545-B968-3F46AEDEEA6E}"/>
              </a:ext>
            </a:extLst>
          </p:cNvPr>
          <p:cNvSpPr/>
          <p:nvPr/>
        </p:nvSpPr>
        <p:spPr>
          <a:xfrm>
            <a:off x="6618328"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3" name="Oval 302">
            <a:extLst>
              <a:ext uri="{FF2B5EF4-FFF2-40B4-BE49-F238E27FC236}">
                <a16:creationId xmlns:a16="http://schemas.microsoft.com/office/drawing/2014/main" id="{54517913-5947-3445-80EC-9ACA47EDE9E2}"/>
              </a:ext>
            </a:extLst>
          </p:cNvPr>
          <p:cNvSpPr/>
          <p:nvPr/>
        </p:nvSpPr>
        <p:spPr>
          <a:xfrm>
            <a:off x="7163764"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4" name="Oval 303">
            <a:extLst>
              <a:ext uri="{FF2B5EF4-FFF2-40B4-BE49-F238E27FC236}">
                <a16:creationId xmlns:a16="http://schemas.microsoft.com/office/drawing/2014/main" id="{6887E4A7-F623-B642-8E73-F863162544B6}"/>
              </a:ext>
            </a:extLst>
          </p:cNvPr>
          <p:cNvSpPr/>
          <p:nvPr/>
        </p:nvSpPr>
        <p:spPr>
          <a:xfrm>
            <a:off x="770920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5" name="Oval 304">
            <a:extLst>
              <a:ext uri="{FF2B5EF4-FFF2-40B4-BE49-F238E27FC236}">
                <a16:creationId xmlns:a16="http://schemas.microsoft.com/office/drawing/2014/main" id="{1D315E22-81E4-A44A-8EA6-E01AC3BD3A72}"/>
              </a:ext>
            </a:extLst>
          </p:cNvPr>
          <p:cNvSpPr/>
          <p:nvPr/>
        </p:nvSpPr>
        <p:spPr>
          <a:xfrm>
            <a:off x="2254840"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6" name="Oval 305">
            <a:extLst>
              <a:ext uri="{FF2B5EF4-FFF2-40B4-BE49-F238E27FC236}">
                <a16:creationId xmlns:a16="http://schemas.microsoft.com/office/drawing/2014/main" id="{A7486698-BB1E-E548-A3E3-53623E510D89}"/>
              </a:ext>
            </a:extLst>
          </p:cNvPr>
          <p:cNvSpPr/>
          <p:nvPr/>
        </p:nvSpPr>
        <p:spPr>
          <a:xfrm>
            <a:off x="2800276"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2A131322-2A02-C545-87D1-4D10B62691D8}"/>
              </a:ext>
            </a:extLst>
          </p:cNvPr>
          <p:cNvSpPr/>
          <p:nvPr/>
        </p:nvSpPr>
        <p:spPr>
          <a:xfrm>
            <a:off x="3345712"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1EF0567B-9034-3F45-8E56-9D5D89461CDB}"/>
              </a:ext>
            </a:extLst>
          </p:cNvPr>
          <p:cNvSpPr/>
          <p:nvPr/>
        </p:nvSpPr>
        <p:spPr>
          <a:xfrm>
            <a:off x="3891148"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4E1F7A8B-AD3F-894F-85C0-B718F294E19F}"/>
              </a:ext>
            </a:extLst>
          </p:cNvPr>
          <p:cNvSpPr/>
          <p:nvPr/>
        </p:nvSpPr>
        <p:spPr>
          <a:xfrm>
            <a:off x="4436584"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D2C094A4-F8A0-1943-9BBB-0C2A90F55AF4}"/>
              </a:ext>
            </a:extLst>
          </p:cNvPr>
          <p:cNvSpPr/>
          <p:nvPr/>
        </p:nvSpPr>
        <p:spPr>
          <a:xfrm>
            <a:off x="4982020"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9F8260BC-58C8-6747-AB8D-BAAEA266ED58}"/>
              </a:ext>
            </a:extLst>
          </p:cNvPr>
          <p:cNvSpPr/>
          <p:nvPr/>
        </p:nvSpPr>
        <p:spPr>
          <a:xfrm>
            <a:off x="5527456"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03688031-DD3E-E141-B705-E383CE301194}"/>
              </a:ext>
            </a:extLst>
          </p:cNvPr>
          <p:cNvSpPr/>
          <p:nvPr/>
        </p:nvSpPr>
        <p:spPr>
          <a:xfrm>
            <a:off x="6072892"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C2D60241-A011-DD42-BC5C-58B090D9CE39}"/>
              </a:ext>
            </a:extLst>
          </p:cNvPr>
          <p:cNvSpPr/>
          <p:nvPr/>
        </p:nvSpPr>
        <p:spPr>
          <a:xfrm>
            <a:off x="3891148"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FCE02E6D-9F52-2B41-914E-2C6B9EC56A5A}"/>
              </a:ext>
            </a:extLst>
          </p:cNvPr>
          <p:cNvSpPr/>
          <p:nvPr/>
        </p:nvSpPr>
        <p:spPr>
          <a:xfrm>
            <a:off x="4436584"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AEF3E732-BF41-774C-8608-E1253E56ECA0}"/>
              </a:ext>
            </a:extLst>
          </p:cNvPr>
          <p:cNvSpPr/>
          <p:nvPr/>
        </p:nvSpPr>
        <p:spPr>
          <a:xfrm>
            <a:off x="4982020"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E0C00932-F8C3-FA48-B33B-124DB70917A0}"/>
              </a:ext>
            </a:extLst>
          </p:cNvPr>
          <p:cNvSpPr/>
          <p:nvPr/>
        </p:nvSpPr>
        <p:spPr>
          <a:xfrm>
            <a:off x="5527456"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FA5D9745-77E8-BB48-ABFE-7ADABECF443B}"/>
              </a:ext>
            </a:extLst>
          </p:cNvPr>
          <p:cNvSpPr/>
          <p:nvPr/>
        </p:nvSpPr>
        <p:spPr>
          <a:xfrm>
            <a:off x="6072892"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BEB3745D-F2A7-C646-8527-835D2BB0F34A}"/>
              </a:ext>
            </a:extLst>
          </p:cNvPr>
          <p:cNvSpPr/>
          <p:nvPr/>
        </p:nvSpPr>
        <p:spPr>
          <a:xfrm>
            <a:off x="6618328"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1A8C2DEC-91C9-9A40-A9F2-3C860CBDC414}"/>
              </a:ext>
            </a:extLst>
          </p:cNvPr>
          <p:cNvSpPr/>
          <p:nvPr/>
        </p:nvSpPr>
        <p:spPr>
          <a:xfrm>
            <a:off x="7163764"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0" name="Oval 319">
            <a:extLst>
              <a:ext uri="{FF2B5EF4-FFF2-40B4-BE49-F238E27FC236}">
                <a16:creationId xmlns:a16="http://schemas.microsoft.com/office/drawing/2014/main" id="{55C97BB6-154D-7941-A202-724E447FA3A3}"/>
              </a:ext>
            </a:extLst>
          </p:cNvPr>
          <p:cNvSpPr/>
          <p:nvPr/>
        </p:nvSpPr>
        <p:spPr>
          <a:xfrm>
            <a:off x="7709200"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9CCF2970-D399-3146-B99B-68ED9C6D930F}"/>
              </a:ext>
            </a:extLst>
          </p:cNvPr>
          <p:cNvSpPr/>
          <p:nvPr/>
        </p:nvSpPr>
        <p:spPr>
          <a:xfrm>
            <a:off x="2800276"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162BE326-9FC9-E547-8B26-408A9F7675E0}"/>
              </a:ext>
            </a:extLst>
          </p:cNvPr>
          <p:cNvSpPr/>
          <p:nvPr/>
        </p:nvSpPr>
        <p:spPr>
          <a:xfrm>
            <a:off x="3345712"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743CFAD7-546D-AE48-888D-FF0E42CCABA5}"/>
              </a:ext>
            </a:extLst>
          </p:cNvPr>
          <p:cNvSpPr/>
          <p:nvPr/>
        </p:nvSpPr>
        <p:spPr>
          <a:xfrm>
            <a:off x="3891148"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37EA09BC-FA4C-9241-91BF-71884A45FCDD}"/>
              </a:ext>
            </a:extLst>
          </p:cNvPr>
          <p:cNvSpPr/>
          <p:nvPr/>
        </p:nvSpPr>
        <p:spPr>
          <a:xfrm>
            <a:off x="4436584"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4AA3EF53-A276-5943-B840-8896F5C2BB89}"/>
              </a:ext>
            </a:extLst>
          </p:cNvPr>
          <p:cNvSpPr/>
          <p:nvPr/>
        </p:nvSpPr>
        <p:spPr>
          <a:xfrm>
            <a:off x="4982020"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F42E5E53-FFC4-C04D-BD0C-693053BBAFBA}"/>
              </a:ext>
            </a:extLst>
          </p:cNvPr>
          <p:cNvSpPr/>
          <p:nvPr/>
        </p:nvSpPr>
        <p:spPr>
          <a:xfrm>
            <a:off x="5527456"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7" name="Oval 326">
            <a:extLst>
              <a:ext uri="{FF2B5EF4-FFF2-40B4-BE49-F238E27FC236}">
                <a16:creationId xmlns:a16="http://schemas.microsoft.com/office/drawing/2014/main" id="{9D1058F8-E78A-074A-A676-9769F46C7AF6}"/>
              </a:ext>
            </a:extLst>
          </p:cNvPr>
          <p:cNvSpPr/>
          <p:nvPr/>
        </p:nvSpPr>
        <p:spPr>
          <a:xfrm>
            <a:off x="6072892"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E81348F7-817F-9C4F-93A5-3E4AC39AC4DC}"/>
              </a:ext>
            </a:extLst>
          </p:cNvPr>
          <p:cNvSpPr/>
          <p:nvPr/>
        </p:nvSpPr>
        <p:spPr>
          <a:xfrm>
            <a:off x="6618328"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9" name="Oval 328">
            <a:extLst>
              <a:ext uri="{FF2B5EF4-FFF2-40B4-BE49-F238E27FC236}">
                <a16:creationId xmlns:a16="http://schemas.microsoft.com/office/drawing/2014/main" id="{91A339D6-8FD9-774A-83E5-B1BEE2D495DF}"/>
              </a:ext>
            </a:extLst>
          </p:cNvPr>
          <p:cNvSpPr/>
          <p:nvPr/>
        </p:nvSpPr>
        <p:spPr>
          <a:xfrm>
            <a:off x="7163764"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0" name="Rounded Rectangle 329">
            <a:extLst>
              <a:ext uri="{FF2B5EF4-FFF2-40B4-BE49-F238E27FC236}">
                <a16:creationId xmlns:a16="http://schemas.microsoft.com/office/drawing/2014/main" id="{93AD8764-9B9B-C441-968C-C8B5D663424B}"/>
              </a:ext>
            </a:extLst>
          </p:cNvPr>
          <p:cNvSpPr/>
          <p:nvPr/>
        </p:nvSpPr>
        <p:spPr>
          <a:xfrm>
            <a:off x="4375757" y="2627375"/>
            <a:ext cx="543996" cy="1752373"/>
          </a:xfrm>
          <a:prstGeom prst="roundRect">
            <a:avLst/>
          </a:prstGeom>
          <a:no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1" name="Rounded Rectangle 330">
            <a:extLst>
              <a:ext uri="{FF2B5EF4-FFF2-40B4-BE49-F238E27FC236}">
                <a16:creationId xmlns:a16="http://schemas.microsoft.com/office/drawing/2014/main" id="{55B14821-3139-6D4A-BB9A-10C7E41443A8}"/>
              </a:ext>
            </a:extLst>
          </p:cNvPr>
          <p:cNvSpPr/>
          <p:nvPr/>
        </p:nvSpPr>
        <p:spPr>
          <a:xfrm>
            <a:off x="1088489" y="3775358"/>
            <a:ext cx="2223954" cy="2565909"/>
          </a:xfrm>
          <a:prstGeom prst="roundRect">
            <a:avLst/>
          </a:prstGeom>
          <a:noFill/>
          <a:ln w="28575" cap="flat" cmpd="sng" algn="ctr">
            <a:solidFill>
              <a:srgbClr val="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32" name="Straight Connector 331">
            <a:extLst>
              <a:ext uri="{FF2B5EF4-FFF2-40B4-BE49-F238E27FC236}">
                <a16:creationId xmlns:a16="http://schemas.microsoft.com/office/drawing/2014/main" id="{9E4CBC00-2CF2-834C-B70F-E0577F06CEA5}"/>
              </a:ext>
            </a:extLst>
          </p:cNvPr>
          <p:cNvCxnSpPr>
            <a:cxnSpLocks/>
            <a:stCxn id="339" idx="2"/>
          </p:cNvCxnSpPr>
          <p:nvPr/>
        </p:nvCxnSpPr>
        <p:spPr>
          <a:xfrm>
            <a:off x="1712803" y="4799668"/>
            <a:ext cx="2613643" cy="2966"/>
          </a:xfrm>
          <a:prstGeom prst="line">
            <a:avLst/>
          </a:prstGeom>
          <a:noFill/>
          <a:ln w="28575" cap="flat" cmpd="sng" algn="ctr">
            <a:solidFill>
              <a:srgbClr val="000000"/>
            </a:solidFill>
            <a:prstDash val="solid"/>
            <a:miter lim="800000"/>
          </a:ln>
          <a:effectLst/>
        </p:spPr>
      </p:cxnSp>
      <p:sp>
        <p:nvSpPr>
          <p:cNvPr id="333" name="Arc 332">
            <a:extLst>
              <a:ext uri="{FF2B5EF4-FFF2-40B4-BE49-F238E27FC236}">
                <a16:creationId xmlns:a16="http://schemas.microsoft.com/office/drawing/2014/main" id="{D065B0EB-A7C2-604C-8E75-E6611976951A}"/>
              </a:ext>
            </a:extLst>
          </p:cNvPr>
          <p:cNvSpPr/>
          <p:nvPr/>
        </p:nvSpPr>
        <p:spPr>
          <a:xfrm rot="5400000">
            <a:off x="3980113" y="4119882"/>
            <a:ext cx="682752" cy="682752"/>
          </a:xfrm>
          <a:prstGeom prst="arc">
            <a:avLst/>
          </a:prstGeom>
          <a:no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4" name="Arc 333">
            <a:extLst>
              <a:ext uri="{FF2B5EF4-FFF2-40B4-BE49-F238E27FC236}">
                <a16:creationId xmlns:a16="http://schemas.microsoft.com/office/drawing/2014/main" id="{BFE638AC-E5EC-2E4E-8EE4-CF2781D1A643}"/>
              </a:ext>
            </a:extLst>
          </p:cNvPr>
          <p:cNvSpPr/>
          <p:nvPr/>
        </p:nvSpPr>
        <p:spPr>
          <a:xfrm rot="10800000">
            <a:off x="3020308" y="4144704"/>
            <a:ext cx="659551" cy="659551"/>
          </a:xfrm>
          <a:prstGeom prst="arc">
            <a:avLst/>
          </a:prstGeom>
          <a:noFill/>
          <a:ln w="28575" cap="flat" cmpd="sng" algn="ctr">
            <a:solidFill>
              <a:srgbClr val="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5" name="Arc 334">
            <a:extLst>
              <a:ext uri="{FF2B5EF4-FFF2-40B4-BE49-F238E27FC236}">
                <a16:creationId xmlns:a16="http://schemas.microsoft.com/office/drawing/2014/main" id="{07D0594F-A076-E441-9299-DFD29FAA5CBB}"/>
              </a:ext>
            </a:extLst>
          </p:cNvPr>
          <p:cNvSpPr/>
          <p:nvPr/>
        </p:nvSpPr>
        <p:spPr>
          <a:xfrm rot="10800000">
            <a:off x="2474872" y="4143597"/>
            <a:ext cx="659551" cy="659551"/>
          </a:xfrm>
          <a:prstGeom prst="arc">
            <a:avLst/>
          </a:prstGeom>
          <a:noFill/>
          <a:ln w="28575" cap="flat" cmpd="sng" algn="ctr">
            <a:solidFill>
              <a:srgbClr val="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6" name="Arc 335">
            <a:extLst>
              <a:ext uri="{FF2B5EF4-FFF2-40B4-BE49-F238E27FC236}">
                <a16:creationId xmlns:a16="http://schemas.microsoft.com/office/drawing/2014/main" id="{F8997859-611E-D140-8BD3-09D234A0C17D}"/>
              </a:ext>
            </a:extLst>
          </p:cNvPr>
          <p:cNvSpPr/>
          <p:nvPr/>
        </p:nvSpPr>
        <p:spPr>
          <a:xfrm rot="16200000">
            <a:off x="3020308" y="480330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7" name="Arc 336">
            <a:extLst>
              <a:ext uri="{FF2B5EF4-FFF2-40B4-BE49-F238E27FC236}">
                <a16:creationId xmlns:a16="http://schemas.microsoft.com/office/drawing/2014/main" id="{279C183A-7AE6-3B4D-8A41-48AF958972D3}"/>
              </a:ext>
            </a:extLst>
          </p:cNvPr>
          <p:cNvSpPr/>
          <p:nvPr/>
        </p:nvSpPr>
        <p:spPr>
          <a:xfrm rot="16200000">
            <a:off x="2479242" y="479966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8" name="Arc 337">
            <a:extLst>
              <a:ext uri="{FF2B5EF4-FFF2-40B4-BE49-F238E27FC236}">
                <a16:creationId xmlns:a16="http://schemas.microsoft.com/office/drawing/2014/main" id="{2141DEC7-ABBB-CD48-8A46-1547F0171C71}"/>
              </a:ext>
            </a:extLst>
          </p:cNvPr>
          <p:cNvSpPr/>
          <p:nvPr/>
        </p:nvSpPr>
        <p:spPr>
          <a:xfrm rot="16200000">
            <a:off x="1928230" y="4801037"/>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9" name="Arc 338">
            <a:extLst>
              <a:ext uri="{FF2B5EF4-FFF2-40B4-BE49-F238E27FC236}">
                <a16:creationId xmlns:a16="http://schemas.microsoft.com/office/drawing/2014/main" id="{A1E89393-58C7-9E4A-9EF4-0D524929FDC9}"/>
              </a:ext>
            </a:extLst>
          </p:cNvPr>
          <p:cNvSpPr/>
          <p:nvPr/>
        </p:nvSpPr>
        <p:spPr>
          <a:xfrm rot="16200000">
            <a:off x="1383027" y="479966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0" name="TextBox 339">
            <a:extLst>
              <a:ext uri="{FF2B5EF4-FFF2-40B4-BE49-F238E27FC236}">
                <a16:creationId xmlns:a16="http://schemas.microsoft.com/office/drawing/2014/main" id="{2BC2150E-ED5D-674B-A5C9-59B50C9DEFD4}"/>
              </a:ext>
            </a:extLst>
          </p:cNvPr>
          <p:cNvSpPr txBox="1"/>
          <p:nvPr/>
        </p:nvSpPr>
        <p:spPr>
          <a:xfrm>
            <a:off x="8656685" y="2740168"/>
            <a:ext cx="5421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SGS</a:t>
            </a:r>
          </a:p>
        </p:txBody>
      </p:sp>
      <p:sp>
        <p:nvSpPr>
          <p:cNvPr id="341" name="TextBox 340">
            <a:extLst>
              <a:ext uri="{FF2B5EF4-FFF2-40B4-BE49-F238E27FC236}">
                <a16:creationId xmlns:a16="http://schemas.microsoft.com/office/drawing/2014/main" id="{A2BB2129-31EA-A04D-ACD7-AA8A2E0D93D2}"/>
              </a:ext>
            </a:extLst>
          </p:cNvPr>
          <p:cNvSpPr txBox="1"/>
          <p:nvPr/>
        </p:nvSpPr>
        <p:spPr>
          <a:xfrm>
            <a:off x="8274818" y="3304259"/>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42" name="TextBox 341">
            <a:extLst>
              <a:ext uri="{FF2B5EF4-FFF2-40B4-BE49-F238E27FC236}">
                <a16:creationId xmlns:a16="http://schemas.microsoft.com/office/drawing/2014/main" id="{48D2E404-5635-F648-907C-DEC22588C53A}"/>
              </a:ext>
            </a:extLst>
          </p:cNvPr>
          <p:cNvSpPr txBox="1"/>
          <p:nvPr/>
        </p:nvSpPr>
        <p:spPr>
          <a:xfrm>
            <a:off x="9547229" y="3884871"/>
            <a:ext cx="6110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43" name="TextBox 342">
            <a:extLst>
              <a:ext uri="{FF2B5EF4-FFF2-40B4-BE49-F238E27FC236}">
                <a16:creationId xmlns:a16="http://schemas.microsoft.com/office/drawing/2014/main" id="{CA6182E3-2027-BB4F-9014-802EF0E34BAA}"/>
              </a:ext>
            </a:extLst>
          </p:cNvPr>
          <p:cNvSpPr txBox="1"/>
          <p:nvPr/>
        </p:nvSpPr>
        <p:spPr>
          <a:xfrm>
            <a:off x="9547229" y="2740168"/>
            <a:ext cx="6110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44" name="TextBox 343">
            <a:extLst>
              <a:ext uri="{FF2B5EF4-FFF2-40B4-BE49-F238E27FC236}">
                <a16:creationId xmlns:a16="http://schemas.microsoft.com/office/drawing/2014/main" id="{A1384D41-8510-BD43-B09D-9844772C17C9}"/>
              </a:ext>
            </a:extLst>
          </p:cNvPr>
          <p:cNvSpPr txBox="1"/>
          <p:nvPr/>
        </p:nvSpPr>
        <p:spPr>
          <a:xfrm>
            <a:off x="9549633" y="5312445"/>
            <a:ext cx="606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HOR</a:t>
            </a:r>
          </a:p>
        </p:txBody>
      </p:sp>
      <p:sp>
        <p:nvSpPr>
          <p:cNvPr id="345" name="TextBox 344">
            <a:extLst>
              <a:ext uri="{FF2B5EF4-FFF2-40B4-BE49-F238E27FC236}">
                <a16:creationId xmlns:a16="http://schemas.microsoft.com/office/drawing/2014/main" id="{4C05B5EC-EE84-8440-8FE5-23AD545D6113}"/>
              </a:ext>
            </a:extLst>
          </p:cNvPr>
          <p:cNvSpPr txBox="1"/>
          <p:nvPr/>
        </p:nvSpPr>
        <p:spPr>
          <a:xfrm>
            <a:off x="8395663" y="5706854"/>
            <a:ext cx="106418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Hatchery Outplant</a:t>
            </a:r>
          </a:p>
        </p:txBody>
      </p:sp>
      <p:sp>
        <p:nvSpPr>
          <p:cNvPr id="346" name="TextBox 345">
            <a:extLst>
              <a:ext uri="{FF2B5EF4-FFF2-40B4-BE49-F238E27FC236}">
                <a16:creationId xmlns:a16="http://schemas.microsoft.com/office/drawing/2014/main" id="{816B9AC9-CEF8-8C4B-B2FA-93868981AAF5}"/>
              </a:ext>
            </a:extLst>
          </p:cNvPr>
          <p:cNvSpPr txBox="1"/>
          <p:nvPr/>
        </p:nvSpPr>
        <p:spPr>
          <a:xfrm>
            <a:off x="8515717" y="2002602"/>
            <a:ext cx="8240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Source</a:t>
            </a:r>
          </a:p>
        </p:txBody>
      </p:sp>
      <p:sp>
        <p:nvSpPr>
          <p:cNvPr id="347" name="TextBox 346">
            <a:extLst>
              <a:ext uri="{FF2B5EF4-FFF2-40B4-BE49-F238E27FC236}">
                <a16:creationId xmlns:a16="http://schemas.microsoft.com/office/drawing/2014/main" id="{07D7D36A-80CF-CB40-89D3-B37FDCBE3E57}"/>
              </a:ext>
            </a:extLst>
          </p:cNvPr>
          <p:cNvSpPr txBox="1"/>
          <p:nvPr/>
        </p:nvSpPr>
        <p:spPr>
          <a:xfrm>
            <a:off x="9475895" y="2002602"/>
            <a:ext cx="75373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Origin</a:t>
            </a:r>
          </a:p>
        </p:txBody>
      </p:sp>
      <p:sp>
        <p:nvSpPr>
          <p:cNvPr id="348" name="TextBox 347">
            <a:extLst>
              <a:ext uri="{FF2B5EF4-FFF2-40B4-BE49-F238E27FC236}">
                <a16:creationId xmlns:a16="http://schemas.microsoft.com/office/drawing/2014/main" id="{DB770277-8FAE-2548-9B33-56965D9051EF}"/>
              </a:ext>
            </a:extLst>
          </p:cNvPr>
          <p:cNvSpPr txBox="1"/>
          <p:nvPr/>
        </p:nvSpPr>
        <p:spPr>
          <a:xfrm>
            <a:off x="10286469" y="1864103"/>
            <a:ext cx="98212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Final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Location</a:t>
            </a:r>
          </a:p>
        </p:txBody>
      </p:sp>
      <p:sp>
        <p:nvSpPr>
          <p:cNvPr id="349" name="TextBox 348">
            <a:extLst>
              <a:ext uri="{FF2B5EF4-FFF2-40B4-BE49-F238E27FC236}">
                <a16:creationId xmlns:a16="http://schemas.microsoft.com/office/drawing/2014/main" id="{D74638C2-3F5B-534C-8571-3B55D86ECDB9}"/>
              </a:ext>
            </a:extLst>
          </p:cNvPr>
          <p:cNvSpPr txBox="1"/>
          <p:nvPr/>
        </p:nvSpPr>
        <p:spPr>
          <a:xfrm>
            <a:off x="9547229" y="3304259"/>
            <a:ext cx="6110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50" name="TextBox 349">
            <a:extLst>
              <a:ext uri="{FF2B5EF4-FFF2-40B4-BE49-F238E27FC236}">
                <a16:creationId xmlns:a16="http://schemas.microsoft.com/office/drawing/2014/main" id="{E0A25BFA-759A-4C44-B929-AA2A29A94F72}"/>
              </a:ext>
            </a:extLst>
          </p:cNvPr>
          <p:cNvSpPr txBox="1"/>
          <p:nvPr/>
        </p:nvSpPr>
        <p:spPr>
          <a:xfrm>
            <a:off x="10395506" y="2740168"/>
            <a:ext cx="8794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Below*</a:t>
            </a:r>
          </a:p>
        </p:txBody>
      </p:sp>
      <p:sp>
        <p:nvSpPr>
          <p:cNvPr id="351" name="TextBox 350">
            <a:extLst>
              <a:ext uri="{FF2B5EF4-FFF2-40B4-BE49-F238E27FC236}">
                <a16:creationId xmlns:a16="http://schemas.microsoft.com/office/drawing/2014/main" id="{C02014FE-258B-E046-AD77-4C9B7798CCB3}"/>
              </a:ext>
            </a:extLst>
          </p:cNvPr>
          <p:cNvSpPr txBox="1"/>
          <p:nvPr/>
        </p:nvSpPr>
        <p:spPr>
          <a:xfrm>
            <a:off x="10395506" y="3304259"/>
            <a:ext cx="7640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Below</a:t>
            </a:r>
          </a:p>
        </p:txBody>
      </p:sp>
      <p:sp>
        <p:nvSpPr>
          <p:cNvPr id="352" name="TextBox 351">
            <a:extLst>
              <a:ext uri="{FF2B5EF4-FFF2-40B4-BE49-F238E27FC236}">
                <a16:creationId xmlns:a16="http://schemas.microsoft.com/office/drawing/2014/main" id="{92F7535D-4A2A-DC44-9CC9-406D14105CC6}"/>
              </a:ext>
            </a:extLst>
          </p:cNvPr>
          <p:cNvSpPr txBox="1"/>
          <p:nvPr/>
        </p:nvSpPr>
        <p:spPr>
          <a:xfrm>
            <a:off x="10388677" y="3884871"/>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53" name="TextBox 352">
            <a:extLst>
              <a:ext uri="{FF2B5EF4-FFF2-40B4-BE49-F238E27FC236}">
                <a16:creationId xmlns:a16="http://schemas.microsoft.com/office/drawing/2014/main" id="{F451D57D-EC2B-9142-BDE2-1DC1DBBA947D}"/>
              </a:ext>
            </a:extLst>
          </p:cNvPr>
          <p:cNvSpPr txBox="1"/>
          <p:nvPr/>
        </p:nvSpPr>
        <p:spPr>
          <a:xfrm>
            <a:off x="10388677" y="5312445"/>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54" name="TextBox 353">
            <a:extLst>
              <a:ext uri="{FF2B5EF4-FFF2-40B4-BE49-F238E27FC236}">
                <a16:creationId xmlns:a16="http://schemas.microsoft.com/office/drawing/2014/main" id="{5821E86B-4A16-A245-9177-EA9F78E70A2E}"/>
              </a:ext>
            </a:extLst>
          </p:cNvPr>
          <p:cNvSpPr txBox="1"/>
          <p:nvPr/>
        </p:nvSpPr>
        <p:spPr>
          <a:xfrm>
            <a:off x="8274818" y="5312445"/>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55" name="TextBox 354">
            <a:extLst>
              <a:ext uri="{FF2B5EF4-FFF2-40B4-BE49-F238E27FC236}">
                <a16:creationId xmlns:a16="http://schemas.microsoft.com/office/drawing/2014/main" id="{1C1E1291-1DCC-5D47-9404-CDF4EF13DABB}"/>
              </a:ext>
            </a:extLst>
          </p:cNvPr>
          <p:cNvSpPr txBox="1"/>
          <p:nvPr/>
        </p:nvSpPr>
        <p:spPr>
          <a:xfrm>
            <a:off x="8274818" y="3884871"/>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56" name="TextBox 355">
            <a:extLst>
              <a:ext uri="{FF2B5EF4-FFF2-40B4-BE49-F238E27FC236}">
                <a16:creationId xmlns:a16="http://schemas.microsoft.com/office/drawing/2014/main" id="{09C5A402-F067-A44D-8F3F-66DBD6C93A9E}"/>
              </a:ext>
            </a:extLst>
          </p:cNvPr>
          <p:cNvSpPr txBox="1"/>
          <p:nvPr/>
        </p:nvSpPr>
        <p:spPr>
          <a:xfrm>
            <a:off x="5625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2007</a:t>
            </a:r>
          </a:p>
        </p:txBody>
      </p:sp>
      <p:sp>
        <p:nvSpPr>
          <p:cNvPr id="357" name="TextBox 356">
            <a:extLst>
              <a:ext uri="{FF2B5EF4-FFF2-40B4-BE49-F238E27FC236}">
                <a16:creationId xmlns:a16="http://schemas.microsoft.com/office/drawing/2014/main" id="{FACFFBAF-ABDC-3F4C-B4F8-CC1619F8DC75}"/>
              </a:ext>
            </a:extLst>
          </p:cNvPr>
          <p:cNvSpPr txBox="1"/>
          <p:nvPr/>
        </p:nvSpPr>
        <p:spPr>
          <a:xfrm>
            <a:off x="11071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2008</a:t>
            </a:r>
          </a:p>
        </p:txBody>
      </p:sp>
      <p:sp>
        <p:nvSpPr>
          <p:cNvPr id="358" name="TextBox 357">
            <a:extLst>
              <a:ext uri="{FF2B5EF4-FFF2-40B4-BE49-F238E27FC236}">
                <a16:creationId xmlns:a16="http://schemas.microsoft.com/office/drawing/2014/main" id="{CA7600F3-0C5C-F642-B902-554D41CF2578}"/>
              </a:ext>
            </a:extLst>
          </p:cNvPr>
          <p:cNvSpPr txBox="1"/>
          <p:nvPr/>
        </p:nvSpPr>
        <p:spPr>
          <a:xfrm>
            <a:off x="16518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2009</a:t>
            </a:r>
          </a:p>
        </p:txBody>
      </p:sp>
      <p:sp>
        <p:nvSpPr>
          <p:cNvPr id="359" name="TextBox 358">
            <a:extLst>
              <a:ext uri="{FF2B5EF4-FFF2-40B4-BE49-F238E27FC236}">
                <a16:creationId xmlns:a16="http://schemas.microsoft.com/office/drawing/2014/main" id="{185B01D2-B9CA-6846-A0CA-CE48B8ED52EF}"/>
              </a:ext>
            </a:extLst>
          </p:cNvPr>
          <p:cNvSpPr txBox="1"/>
          <p:nvPr/>
        </p:nvSpPr>
        <p:spPr>
          <a:xfrm>
            <a:off x="21965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2010</a:t>
            </a:r>
          </a:p>
        </p:txBody>
      </p:sp>
      <p:sp>
        <p:nvSpPr>
          <p:cNvPr id="360" name="TextBox 359">
            <a:extLst>
              <a:ext uri="{FF2B5EF4-FFF2-40B4-BE49-F238E27FC236}">
                <a16:creationId xmlns:a16="http://schemas.microsoft.com/office/drawing/2014/main" id="{371F4F43-D00C-4F41-8B08-E7C608DD2E6C}"/>
              </a:ext>
            </a:extLst>
          </p:cNvPr>
          <p:cNvSpPr txBox="1"/>
          <p:nvPr/>
        </p:nvSpPr>
        <p:spPr>
          <a:xfrm>
            <a:off x="27412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2011</a:t>
            </a:r>
          </a:p>
        </p:txBody>
      </p:sp>
      <p:sp>
        <p:nvSpPr>
          <p:cNvPr id="361" name="TextBox 360">
            <a:extLst>
              <a:ext uri="{FF2B5EF4-FFF2-40B4-BE49-F238E27FC236}">
                <a16:creationId xmlns:a16="http://schemas.microsoft.com/office/drawing/2014/main" id="{E48B9575-853C-454E-8E14-CC878D7375CB}"/>
              </a:ext>
            </a:extLst>
          </p:cNvPr>
          <p:cNvSpPr txBox="1"/>
          <p:nvPr/>
        </p:nvSpPr>
        <p:spPr>
          <a:xfrm>
            <a:off x="32858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2012</a:t>
            </a:r>
          </a:p>
        </p:txBody>
      </p:sp>
      <p:sp>
        <p:nvSpPr>
          <p:cNvPr id="362" name="TextBox 361">
            <a:extLst>
              <a:ext uri="{FF2B5EF4-FFF2-40B4-BE49-F238E27FC236}">
                <a16:creationId xmlns:a16="http://schemas.microsoft.com/office/drawing/2014/main" id="{956C9264-7F88-8E43-883C-B2A981EF8CF4}"/>
              </a:ext>
            </a:extLst>
          </p:cNvPr>
          <p:cNvSpPr txBox="1"/>
          <p:nvPr/>
        </p:nvSpPr>
        <p:spPr>
          <a:xfrm>
            <a:off x="38305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2013</a:t>
            </a:r>
          </a:p>
        </p:txBody>
      </p:sp>
      <p:sp>
        <p:nvSpPr>
          <p:cNvPr id="363" name="TextBox 362">
            <a:extLst>
              <a:ext uri="{FF2B5EF4-FFF2-40B4-BE49-F238E27FC236}">
                <a16:creationId xmlns:a16="http://schemas.microsoft.com/office/drawing/2014/main" id="{38D553C8-C78E-A949-9792-86AD21BF4F20}"/>
              </a:ext>
            </a:extLst>
          </p:cNvPr>
          <p:cNvSpPr txBox="1"/>
          <p:nvPr/>
        </p:nvSpPr>
        <p:spPr>
          <a:xfrm>
            <a:off x="43752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2014</a:t>
            </a:r>
          </a:p>
        </p:txBody>
      </p:sp>
      <p:sp>
        <p:nvSpPr>
          <p:cNvPr id="364" name="TextBox 363">
            <a:extLst>
              <a:ext uri="{FF2B5EF4-FFF2-40B4-BE49-F238E27FC236}">
                <a16:creationId xmlns:a16="http://schemas.microsoft.com/office/drawing/2014/main" id="{EF5DFDD5-176F-B943-935B-22A03C3D3702}"/>
              </a:ext>
            </a:extLst>
          </p:cNvPr>
          <p:cNvSpPr txBox="1"/>
          <p:nvPr/>
        </p:nvSpPr>
        <p:spPr>
          <a:xfrm>
            <a:off x="49199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2015</a:t>
            </a:r>
          </a:p>
        </p:txBody>
      </p:sp>
      <p:sp>
        <p:nvSpPr>
          <p:cNvPr id="365" name="TextBox 364">
            <a:extLst>
              <a:ext uri="{FF2B5EF4-FFF2-40B4-BE49-F238E27FC236}">
                <a16:creationId xmlns:a16="http://schemas.microsoft.com/office/drawing/2014/main" id="{BF08C6D7-8738-EC44-8059-A1327F16AD16}"/>
              </a:ext>
            </a:extLst>
          </p:cNvPr>
          <p:cNvSpPr txBox="1"/>
          <p:nvPr/>
        </p:nvSpPr>
        <p:spPr>
          <a:xfrm>
            <a:off x="54645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2016</a:t>
            </a:r>
          </a:p>
        </p:txBody>
      </p:sp>
      <p:sp>
        <p:nvSpPr>
          <p:cNvPr id="366" name="TextBox 365">
            <a:extLst>
              <a:ext uri="{FF2B5EF4-FFF2-40B4-BE49-F238E27FC236}">
                <a16:creationId xmlns:a16="http://schemas.microsoft.com/office/drawing/2014/main" id="{AFD5FD0C-E9DB-8C42-A254-D11403D48259}"/>
              </a:ext>
            </a:extLst>
          </p:cNvPr>
          <p:cNvSpPr txBox="1"/>
          <p:nvPr/>
        </p:nvSpPr>
        <p:spPr>
          <a:xfrm>
            <a:off x="60092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2017</a:t>
            </a:r>
          </a:p>
        </p:txBody>
      </p:sp>
      <p:sp>
        <p:nvSpPr>
          <p:cNvPr id="367" name="TextBox 366">
            <a:extLst>
              <a:ext uri="{FF2B5EF4-FFF2-40B4-BE49-F238E27FC236}">
                <a16:creationId xmlns:a16="http://schemas.microsoft.com/office/drawing/2014/main" id="{BEA30E57-D611-DF46-91E0-D5484456279F}"/>
              </a:ext>
            </a:extLst>
          </p:cNvPr>
          <p:cNvSpPr txBox="1"/>
          <p:nvPr/>
        </p:nvSpPr>
        <p:spPr>
          <a:xfrm>
            <a:off x="65539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2018</a:t>
            </a:r>
          </a:p>
        </p:txBody>
      </p:sp>
      <p:sp>
        <p:nvSpPr>
          <p:cNvPr id="368" name="TextBox 367">
            <a:extLst>
              <a:ext uri="{FF2B5EF4-FFF2-40B4-BE49-F238E27FC236}">
                <a16:creationId xmlns:a16="http://schemas.microsoft.com/office/drawing/2014/main" id="{E78BE4E4-87EF-6C41-82C0-F88DB7E1C1DD}"/>
              </a:ext>
            </a:extLst>
          </p:cNvPr>
          <p:cNvSpPr txBox="1"/>
          <p:nvPr/>
        </p:nvSpPr>
        <p:spPr>
          <a:xfrm>
            <a:off x="70986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2019</a:t>
            </a:r>
          </a:p>
        </p:txBody>
      </p:sp>
      <p:sp>
        <p:nvSpPr>
          <p:cNvPr id="369" name="TextBox 368">
            <a:extLst>
              <a:ext uri="{FF2B5EF4-FFF2-40B4-BE49-F238E27FC236}">
                <a16:creationId xmlns:a16="http://schemas.microsoft.com/office/drawing/2014/main" id="{B212F0A0-B453-4842-8E70-6306800A2D88}"/>
              </a:ext>
            </a:extLst>
          </p:cNvPr>
          <p:cNvSpPr txBox="1"/>
          <p:nvPr/>
        </p:nvSpPr>
        <p:spPr>
          <a:xfrm>
            <a:off x="7643297"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2020</a:t>
            </a:r>
          </a:p>
        </p:txBody>
      </p:sp>
      <p:sp>
        <p:nvSpPr>
          <p:cNvPr id="370" name="TextBox 369">
            <a:extLst>
              <a:ext uri="{FF2B5EF4-FFF2-40B4-BE49-F238E27FC236}">
                <a16:creationId xmlns:a16="http://schemas.microsoft.com/office/drawing/2014/main" id="{8AD644EF-8BA5-3A42-BF73-8C7300FF2B2D}"/>
              </a:ext>
            </a:extLst>
          </p:cNvPr>
          <p:cNvSpPr txBox="1"/>
          <p:nvPr/>
        </p:nvSpPr>
        <p:spPr>
          <a:xfrm>
            <a:off x="9549633" y="5836937"/>
            <a:ext cx="606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HOR</a:t>
            </a:r>
          </a:p>
        </p:txBody>
      </p:sp>
      <p:sp>
        <p:nvSpPr>
          <p:cNvPr id="371" name="TextBox 370">
            <a:extLst>
              <a:ext uri="{FF2B5EF4-FFF2-40B4-BE49-F238E27FC236}">
                <a16:creationId xmlns:a16="http://schemas.microsoft.com/office/drawing/2014/main" id="{D2A986E3-32B8-C34A-A66A-65838ECAB6DF}"/>
              </a:ext>
            </a:extLst>
          </p:cNvPr>
          <p:cNvSpPr txBox="1"/>
          <p:nvPr/>
        </p:nvSpPr>
        <p:spPr>
          <a:xfrm>
            <a:off x="10388677" y="5836937"/>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72" name="TextBox 371">
            <a:extLst>
              <a:ext uri="{FF2B5EF4-FFF2-40B4-BE49-F238E27FC236}">
                <a16:creationId xmlns:a16="http://schemas.microsoft.com/office/drawing/2014/main" id="{CD3A7986-3A78-C842-9C16-F61E3DA8312A}"/>
              </a:ext>
            </a:extLst>
          </p:cNvPr>
          <p:cNvSpPr txBox="1"/>
          <p:nvPr/>
        </p:nvSpPr>
        <p:spPr>
          <a:xfrm>
            <a:off x="4471701"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59</a:t>
            </a:r>
          </a:p>
        </p:txBody>
      </p:sp>
      <p:sp>
        <p:nvSpPr>
          <p:cNvPr id="373" name="TextBox 372">
            <a:extLst>
              <a:ext uri="{FF2B5EF4-FFF2-40B4-BE49-F238E27FC236}">
                <a16:creationId xmlns:a16="http://schemas.microsoft.com/office/drawing/2014/main" id="{56E158C2-0328-1D48-B44B-93028EE13607}"/>
              </a:ext>
            </a:extLst>
          </p:cNvPr>
          <p:cNvSpPr txBox="1"/>
          <p:nvPr/>
        </p:nvSpPr>
        <p:spPr>
          <a:xfrm>
            <a:off x="4967604" y="3343445"/>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106</a:t>
            </a:r>
          </a:p>
        </p:txBody>
      </p:sp>
      <p:sp>
        <p:nvSpPr>
          <p:cNvPr id="374" name="TextBox 373">
            <a:extLst>
              <a:ext uri="{FF2B5EF4-FFF2-40B4-BE49-F238E27FC236}">
                <a16:creationId xmlns:a16="http://schemas.microsoft.com/office/drawing/2014/main" id="{2CD8C72C-9B62-B640-B019-4643B467846B}"/>
              </a:ext>
            </a:extLst>
          </p:cNvPr>
          <p:cNvSpPr txBox="1"/>
          <p:nvPr/>
        </p:nvSpPr>
        <p:spPr>
          <a:xfrm>
            <a:off x="59820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745</a:t>
            </a:r>
          </a:p>
        </p:txBody>
      </p:sp>
      <p:sp>
        <p:nvSpPr>
          <p:cNvPr id="375" name="TextBox 374">
            <a:extLst>
              <a:ext uri="{FF2B5EF4-FFF2-40B4-BE49-F238E27FC236}">
                <a16:creationId xmlns:a16="http://schemas.microsoft.com/office/drawing/2014/main" id="{017E665A-C555-7A43-9C64-8C2FEF9126C8}"/>
              </a:ext>
            </a:extLst>
          </p:cNvPr>
          <p:cNvSpPr txBox="1"/>
          <p:nvPr/>
        </p:nvSpPr>
        <p:spPr>
          <a:xfrm>
            <a:off x="1149132"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873</a:t>
            </a:r>
          </a:p>
        </p:txBody>
      </p:sp>
      <p:sp>
        <p:nvSpPr>
          <p:cNvPr id="376" name="TextBox 375">
            <a:extLst>
              <a:ext uri="{FF2B5EF4-FFF2-40B4-BE49-F238E27FC236}">
                <a16:creationId xmlns:a16="http://schemas.microsoft.com/office/drawing/2014/main" id="{C693790F-4947-594A-847C-CAA8E1830CA9}"/>
              </a:ext>
            </a:extLst>
          </p:cNvPr>
          <p:cNvSpPr txBox="1"/>
          <p:nvPr/>
        </p:nvSpPr>
        <p:spPr>
          <a:xfrm>
            <a:off x="1670076" y="5871233"/>
            <a:ext cx="55015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1383</a:t>
            </a:r>
          </a:p>
        </p:txBody>
      </p:sp>
      <p:sp>
        <p:nvSpPr>
          <p:cNvPr id="377" name="TextBox 376">
            <a:extLst>
              <a:ext uri="{FF2B5EF4-FFF2-40B4-BE49-F238E27FC236}">
                <a16:creationId xmlns:a16="http://schemas.microsoft.com/office/drawing/2014/main" id="{E78F12A7-1F71-AF4D-BBFB-53C337D0B992}"/>
              </a:ext>
            </a:extLst>
          </p:cNvPr>
          <p:cNvSpPr txBox="1"/>
          <p:nvPr/>
        </p:nvSpPr>
        <p:spPr>
          <a:xfrm>
            <a:off x="2243594"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496</a:t>
            </a:r>
          </a:p>
        </p:txBody>
      </p:sp>
      <p:sp>
        <p:nvSpPr>
          <p:cNvPr id="378" name="TextBox 377">
            <a:extLst>
              <a:ext uri="{FF2B5EF4-FFF2-40B4-BE49-F238E27FC236}">
                <a16:creationId xmlns:a16="http://schemas.microsoft.com/office/drawing/2014/main" id="{B62F6AF0-42D7-344C-B889-8B75BE4A2C17}"/>
              </a:ext>
            </a:extLst>
          </p:cNvPr>
          <p:cNvSpPr txBox="1"/>
          <p:nvPr/>
        </p:nvSpPr>
        <p:spPr>
          <a:xfrm>
            <a:off x="3878290"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440</a:t>
            </a:r>
          </a:p>
        </p:txBody>
      </p:sp>
      <p:sp>
        <p:nvSpPr>
          <p:cNvPr id="379" name="TextBox 378">
            <a:extLst>
              <a:ext uri="{FF2B5EF4-FFF2-40B4-BE49-F238E27FC236}">
                <a16:creationId xmlns:a16="http://schemas.microsoft.com/office/drawing/2014/main" id="{C96BCF94-9565-994E-92AC-15D8EB09EB17}"/>
              </a:ext>
            </a:extLst>
          </p:cNvPr>
          <p:cNvSpPr txBox="1"/>
          <p:nvPr/>
        </p:nvSpPr>
        <p:spPr>
          <a:xfrm>
            <a:off x="277952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340</a:t>
            </a:r>
          </a:p>
        </p:txBody>
      </p:sp>
      <p:sp>
        <p:nvSpPr>
          <p:cNvPr id="380" name="TextBox 379">
            <a:extLst>
              <a:ext uri="{FF2B5EF4-FFF2-40B4-BE49-F238E27FC236}">
                <a16:creationId xmlns:a16="http://schemas.microsoft.com/office/drawing/2014/main" id="{E6AC010C-C930-C746-832D-374CC1CAE560}"/>
              </a:ext>
            </a:extLst>
          </p:cNvPr>
          <p:cNvSpPr txBox="1"/>
          <p:nvPr/>
        </p:nvSpPr>
        <p:spPr>
          <a:xfrm>
            <a:off x="3328909"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430</a:t>
            </a:r>
          </a:p>
        </p:txBody>
      </p:sp>
      <p:sp>
        <p:nvSpPr>
          <p:cNvPr id="381" name="TextBox 380">
            <a:extLst>
              <a:ext uri="{FF2B5EF4-FFF2-40B4-BE49-F238E27FC236}">
                <a16:creationId xmlns:a16="http://schemas.microsoft.com/office/drawing/2014/main" id="{0E0B38FC-6CAD-1040-B82E-8CF2182150E4}"/>
              </a:ext>
            </a:extLst>
          </p:cNvPr>
          <p:cNvSpPr txBox="1"/>
          <p:nvPr/>
        </p:nvSpPr>
        <p:spPr>
          <a:xfrm>
            <a:off x="444111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486</a:t>
            </a:r>
          </a:p>
        </p:txBody>
      </p:sp>
      <p:sp>
        <p:nvSpPr>
          <p:cNvPr id="382" name="TextBox 381">
            <a:extLst>
              <a:ext uri="{FF2B5EF4-FFF2-40B4-BE49-F238E27FC236}">
                <a16:creationId xmlns:a16="http://schemas.microsoft.com/office/drawing/2014/main" id="{4F9597E8-71BE-1742-81A1-4BA58AFB9D54}"/>
              </a:ext>
            </a:extLst>
          </p:cNvPr>
          <p:cNvSpPr txBox="1"/>
          <p:nvPr/>
        </p:nvSpPr>
        <p:spPr>
          <a:xfrm>
            <a:off x="4977052"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600</a:t>
            </a:r>
          </a:p>
        </p:txBody>
      </p:sp>
      <p:sp>
        <p:nvSpPr>
          <p:cNvPr id="383" name="TextBox 382">
            <a:extLst>
              <a:ext uri="{FF2B5EF4-FFF2-40B4-BE49-F238E27FC236}">
                <a16:creationId xmlns:a16="http://schemas.microsoft.com/office/drawing/2014/main" id="{D5DF11B7-9322-994D-9976-3778A1D763E3}"/>
              </a:ext>
            </a:extLst>
          </p:cNvPr>
          <p:cNvSpPr txBox="1"/>
          <p:nvPr/>
        </p:nvSpPr>
        <p:spPr>
          <a:xfrm>
            <a:off x="5512986"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459</a:t>
            </a:r>
          </a:p>
        </p:txBody>
      </p:sp>
      <p:sp>
        <p:nvSpPr>
          <p:cNvPr id="384" name="TextBox 383">
            <a:extLst>
              <a:ext uri="{FF2B5EF4-FFF2-40B4-BE49-F238E27FC236}">
                <a16:creationId xmlns:a16="http://schemas.microsoft.com/office/drawing/2014/main" id="{F0006239-9FB1-034D-A9CB-7E59CFA5C0A8}"/>
              </a:ext>
            </a:extLst>
          </p:cNvPr>
          <p:cNvSpPr txBox="1"/>
          <p:nvPr/>
        </p:nvSpPr>
        <p:spPr>
          <a:xfrm>
            <a:off x="6062363"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448</a:t>
            </a:r>
          </a:p>
        </p:txBody>
      </p:sp>
      <p:sp>
        <p:nvSpPr>
          <p:cNvPr id="385" name="TextBox 384">
            <a:extLst>
              <a:ext uri="{FF2B5EF4-FFF2-40B4-BE49-F238E27FC236}">
                <a16:creationId xmlns:a16="http://schemas.microsoft.com/office/drawing/2014/main" id="{A89F8D9E-8FD9-FD4B-89A1-2EA7F1D74CD0}"/>
              </a:ext>
            </a:extLst>
          </p:cNvPr>
          <p:cNvSpPr txBox="1"/>
          <p:nvPr/>
        </p:nvSpPr>
        <p:spPr>
          <a:xfrm>
            <a:off x="392257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a:t>
            </a:r>
          </a:p>
        </p:txBody>
      </p:sp>
      <p:sp>
        <p:nvSpPr>
          <p:cNvPr id="386" name="TextBox 385">
            <a:extLst>
              <a:ext uri="{FF2B5EF4-FFF2-40B4-BE49-F238E27FC236}">
                <a16:creationId xmlns:a16="http://schemas.microsoft.com/office/drawing/2014/main" id="{A3F6EC12-C98A-5845-B330-7EFAD5B4643B}"/>
              </a:ext>
            </a:extLst>
          </p:cNvPr>
          <p:cNvSpPr txBox="1"/>
          <p:nvPr/>
        </p:nvSpPr>
        <p:spPr>
          <a:xfrm>
            <a:off x="337197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a:t>
            </a:r>
          </a:p>
        </p:txBody>
      </p:sp>
      <p:sp>
        <p:nvSpPr>
          <p:cNvPr id="387" name="TextBox 386">
            <a:extLst>
              <a:ext uri="{FF2B5EF4-FFF2-40B4-BE49-F238E27FC236}">
                <a16:creationId xmlns:a16="http://schemas.microsoft.com/office/drawing/2014/main" id="{326E07A8-F245-4344-B0D2-60731B0A54CF}"/>
              </a:ext>
            </a:extLst>
          </p:cNvPr>
          <p:cNvSpPr txBox="1"/>
          <p:nvPr/>
        </p:nvSpPr>
        <p:spPr>
          <a:xfrm>
            <a:off x="282136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29</a:t>
            </a:r>
          </a:p>
        </p:txBody>
      </p:sp>
      <p:sp>
        <p:nvSpPr>
          <p:cNvPr id="388" name="TextBox 387">
            <a:extLst>
              <a:ext uri="{FF2B5EF4-FFF2-40B4-BE49-F238E27FC236}">
                <a16:creationId xmlns:a16="http://schemas.microsoft.com/office/drawing/2014/main" id="{2DFCD640-0788-AA4E-886B-28D4F88B9CDA}"/>
              </a:ext>
            </a:extLst>
          </p:cNvPr>
          <p:cNvSpPr txBox="1"/>
          <p:nvPr/>
        </p:nvSpPr>
        <p:spPr>
          <a:xfrm>
            <a:off x="227076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30</a:t>
            </a:r>
          </a:p>
        </p:txBody>
      </p:sp>
      <p:sp>
        <p:nvSpPr>
          <p:cNvPr id="389" name="TextBox 388">
            <a:extLst>
              <a:ext uri="{FF2B5EF4-FFF2-40B4-BE49-F238E27FC236}">
                <a16:creationId xmlns:a16="http://schemas.microsoft.com/office/drawing/2014/main" id="{89B1B5FD-280D-5144-B4D8-D6B17D215AEB}"/>
              </a:ext>
            </a:extLst>
          </p:cNvPr>
          <p:cNvSpPr txBox="1"/>
          <p:nvPr/>
        </p:nvSpPr>
        <p:spPr>
          <a:xfrm>
            <a:off x="447318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a:t>
            </a:r>
          </a:p>
        </p:txBody>
      </p:sp>
      <p:sp>
        <p:nvSpPr>
          <p:cNvPr id="390" name="TextBox 389">
            <a:extLst>
              <a:ext uri="{FF2B5EF4-FFF2-40B4-BE49-F238E27FC236}">
                <a16:creationId xmlns:a16="http://schemas.microsoft.com/office/drawing/2014/main" id="{033BB3C1-F85D-7A48-BB4D-5DA6D5E0555F}"/>
              </a:ext>
            </a:extLst>
          </p:cNvPr>
          <p:cNvSpPr txBox="1"/>
          <p:nvPr/>
        </p:nvSpPr>
        <p:spPr>
          <a:xfrm>
            <a:off x="502378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19</a:t>
            </a:r>
          </a:p>
        </p:txBody>
      </p:sp>
      <p:sp>
        <p:nvSpPr>
          <p:cNvPr id="391" name="TextBox 390">
            <a:extLst>
              <a:ext uri="{FF2B5EF4-FFF2-40B4-BE49-F238E27FC236}">
                <a16:creationId xmlns:a16="http://schemas.microsoft.com/office/drawing/2014/main" id="{0715AA92-E9C9-3B49-8875-AA6B7B4963E7}"/>
              </a:ext>
            </a:extLst>
          </p:cNvPr>
          <p:cNvSpPr txBox="1"/>
          <p:nvPr/>
        </p:nvSpPr>
        <p:spPr>
          <a:xfrm>
            <a:off x="557439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70</a:t>
            </a:r>
          </a:p>
        </p:txBody>
      </p:sp>
      <p:sp>
        <p:nvSpPr>
          <p:cNvPr id="392" name="TextBox 391">
            <a:extLst>
              <a:ext uri="{FF2B5EF4-FFF2-40B4-BE49-F238E27FC236}">
                <a16:creationId xmlns:a16="http://schemas.microsoft.com/office/drawing/2014/main" id="{487294D7-F7B8-974E-B524-E65EBD19D5F7}"/>
              </a:ext>
            </a:extLst>
          </p:cNvPr>
          <p:cNvSpPr txBox="1"/>
          <p:nvPr/>
        </p:nvSpPr>
        <p:spPr>
          <a:xfrm>
            <a:off x="6157234" y="5349409"/>
            <a:ext cx="27603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a:t>
            </a:r>
          </a:p>
        </p:txBody>
      </p:sp>
      <p:sp>
        <p:nvSpPr>
          <p:cNvPr id="393" name="TextBox 392">
            <a:extLst>
              <a:ext uri="{FF2B5EF4-FFF2-40B4-BE49-F238E27FC236}">
                <a16:creationId xmlns:a16="http://schemas.microsoft.com/office/drawing/2014/main" id="{A1FE7859-DADA-1343-8593-A1E2E4DDDA61}"/>
              </a:ext>
            </a:extLst>
          </p:cNvPr>
          <p:cNvSpPr txBox="1"/>
          <p:nvPr/>
        </p:nvSpPr>
        <p:spPr>
          <a:xfrm>
            <a:off x="6062363"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151</a:t>
            </a:r>
          </a:p>
        </p:txBody>
      </p:sp>
      <p:sp>
        <p:nvSpPr>
          <p:cNvPr id="394" name="TextBox 393">
            <a:extLst>
              <a:ext uri="{FF2B5EF4-FFF2-40B4-BE49-F238E27FC236}">
                <a16:creationId xmlns:a16="http://schemas.microsoft.com/office/drawing/2014/main" id="{3392533B-8483-3449-89EB-9B9BFAE60515}"/>
              </a:ext>
            </a:extLst>
          </p:cNvPr>
          <p:cNvSpPr txBox="1"/>
          <p:nvPr/>
        </p:nvSpPr>
        <p:spPr>
          <a:xfrm>
            <a:off x="5525344"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171</a:t>
            </a:r>
          </a:p>
        </p:txBody>
      </p:sp>
      <p:sp>
        <p:nvSpPr>
          <p:cNvPr id="395" name="TextBox 394">
            <a:extLst>
              <a:ext uri="{FF2B5EF4-FFF2-40B4-BE49-F238E27FC236}">
                <a16:creationId xmlns:a16="http://schemas.microsoft.com/office/drawing/2014/main" id="{29568731-8C70-2F49-A974-740A68954F4C}"/>
              </a:ext>
            </a:extLst>
          </p:cNvPr>
          <p:cNvSpPr txBox="1"/>
          <p:nvPr/>
        </p:nvSpPr>
        <p:spPr>
          <a:xfrm>
            <a:off x="4965736"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135</a:t>
            </a:r>
          </a:p>
        </p:txBody>
      </p:sp>
      <p:sp>
        <p:nvSpPr>
          <p:cNvPr id="396" name="TextBox 395">
            <a:extLst>
              <a:ext uri="{FF2B5EF4-FFF2-40B4-BE49-F238E27FC236}">
                <a16:creationId xmlns:a16="http://schemas.microsoft.com/office/drawing/2014/main" id="{2D274369-36D2-3F41-9901-22009A8C6EC7}"/>
              </a:ext>
            </a:extLst>
          </p:cNvPr>
          <p:cNvSpPr txBox="1"/>
          <p:nvPr/>
        </p:nvSpPr>
        <p:spPr>
          <a:xfrm>
            <a:off x="441836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132</a:t>
            </a:r>
          </a:p>
        </p:txBody>
      </p:sp>
      <p:sp>
        <p:nvSpPr>
          <p:cNvPr id="397" name="TextBox 396">
            <a:extLst>
              <a:ext uri="{FF2B5EF4-FFF2-40B4-BE49-F238E27FC236}">
                <a16:creationId xmlns:a16="http://schemas.microsoft.com/office/drawing/2014/main" id="{8327F6DB-E7C9-3748-82CD-A4FC5B576D66}"/>
              </a:ext>
            </a:extLst>
          </p:cNvPr>
          <p:cNvSpPr txBox="1"/>
          <p:nvPr/>
        </p:nvSpPr>
        <p:spPr>
          <a:xfrm>
            <a:off x="388299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172</a:t>
            </a:r>
          </a:p>
        </p:txBody>
      </p:sp>
      <p:sp>
        <p:nvSpPr>
          <p:cNvPr id="398" name="TextBox 397">
            <a:extLst>
              <a:ext uri="{FF2B5EF4-FFF2-40B4-BE49-F238E27FC236}">
                <a16:creationId xmlns:a16="http://schemas.microsoft.com/office/drawing/2014/main" id="{917D0384-7963-0D4C-A869-F1DFCA27FEE2}"/>
              </a:ext>
            </a:extLst>
          </p:cNvPr>
          <p:cNvSpPr txBox="1"/>
          <p:nvPr/>
        </p:nvSpPr>
        <p:spPr>
          <a:xfrm>
            <a:off x="3321396"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500</a:t>
            </a:r>
          </a:p>
        </p:txBody>
      </p:sp>
      <p:sp>
        <p:nvSpPr>
          <p:cNvPr id="399" name="TextBox 398">
            <a:extLst>
              <a:ext uri="{FF2B5EF4-FFF2-40B4-BE49-F238E27FC236}">
                <a16:creationId xmlns:a16="http://schemas.microsoft.com/office/drawing/2014/main" id="{A1C36510-B899-A74A-A28B-718E82A44CB6}"/>
              </a:ext>
            </a:extLst>
          </p:cNvPr>
          <p:cNvSpPr txBox="1"/>
          <p:nvPr/>
        </p:nvSpPr>
        <p:spPr>
          <a:xfrm>
            <a:off x="2785654"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356</a:t>
            </a:r>
          </a:p>
        </p:txBody>
      </p:sp>
      <p:sp>
        <p:nvSpPr>
          <p:cNvPr id="400" name="TextBox 399">
            <a:extLst>
              <a:ext uri="{FF2B5EF4-FFF2-40B4-BE49-F238E27FC236}">
                <a16:creationId xmlns:a16="http://schemas.microsoft.com/office/drawing/2014/main" id="{DF8F1A5D-402D-FD41-9F3E-28F35344BF3B}"/>
              </a:ext>
            </a:extLst>
          </p:cNvPr>
          <p:cNvSpPr txBox="1"/>
          <p:nvPr/>
        </p:nvSpPr>
        <p:spPr>
          <a:xfrm>
            <a:off x="223705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221</a:t>
            </a:r>
          </a:p>
        </p:txBody>
      </p:sp>
      <p:sp>
        <p:nvSpPr>
          <p:cNvPr id="401" name="TextBox 400">
            <a:extLst>
              <a:ext uri="{FF2B5EF4-FFF2-40B4-BE49-F238E27FC236}">
                <a16:creationId xmlns:a16="http://schemas.microsoft.com/office/drawing/2014/main" id="{D400A7BE-BCA0-BF45-94FD-687BDC88F81C}"/>
              </a:ext>
            </a:extLst>
          </p:cNvPr>
          <p:cNvSpPr txBox="1"/>
          <p:nvPr/>
        </p:nvSpPr>
        <p:spPr>
          <a:xfrm>
            <a:off x="6653998"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52</a:t>
            </a:r>
          </a:p>
        </p:txBody>
      </p:sp>
      <p:sp>
        <p:nvSpPr>
          <p:cNvPr id="402" name="TextBox 401">
            <a:extLst>
              <a:ext uri="{FF2B5EF4-FFF2-40B4-BE49-F238E27FC236}">
                <a16:creationId xmlns:a16="http://schemas.microsoft.com/office/drawing/2014/main" id="{0DA68A17-B85A-4548-B9A1-039997435930}"/>
              </a:ext>
            </a:extLst>
          </p:cNvPr>
          <p:cNvSpPr txBox="1"/>
          <p:nvPr/>
        </p:nvSpPr>
        <p:spPr>
          <a:xfrm>
            <a:off x="6103966"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88</a:t>
            </a:r>
          </a:p>
        </p:txBody>
      </p:sp>
      <p:sp>
        <p:nvSpPr>
          <p:cNvPr id="403" name="TextBox 402">
            <a:extLst>
              <a:ext uri="{FF2B5EF4-FFF2-40B4-BE49-F238E27FC236}">
                <a16:creationId xmlns:a16="http://schemas.microsoft.com/office/drawing/2014/main" id="{DFF468CD-0F7A-804A-8461-FC1D97930E7E}"/>
              </a:ext>
            </a:extLst>
          </p:cNvPr>
          <p:cNvSpPr txBox="1"/>
          <p:nvPr/>
        </p:nvSpPr>
        <p:spPr>
          <a:xfrm>
            <a:off x="2830331"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45</a:t>
            </a:r>
          </a:p>
        </p:txBody>
      </p:sp>
      <p:sp>
        <p:nvSpPr>
          <p:cNvPr id="404" name="TextBox 403">
            <a:extLst>
              <a:ext uri="{FF2B5EF4-FFF2-40B4-BE49-F238E27FC236}">
                <a16:creationId xmlns:a16="http://schemas.microsoft.com/office/drawing/2014/main" id="{5649691D-99D9-5641-B04E-E6D9E83CAFC0}"/>
              </a:ext>
            </a:extLst>
          </p:cNvPr>
          <p:cNvSpPr txBox="1"/>
          <p:nvPr/>
        </p:nvSpPr>
        <p:spPr>
          <a:xfrm>
            <a:off x="5513827" y="3343445"/>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124</a:t>
            </a:r>
          </a:p>
        </p:txBody>
      </p:sp>
      <p:sp>
        <p:nvSpPr>
          <p:cNvPr id="405" name="TextBox 404">
            <a:extLst>
              <a:ext uri="{FF2B5EF4-FFF2-40B4-BE49-F238E27FC236}">
                <a16:creationId xmlns:a16="http://schemas.microsoft.com/office/drawing/2014/main" id="{508C144E-3300-7143-B564-741B3BBACB84}"/>
              </a:ext>
            </a:extLst>
          </p:cNvPr>
          <p:cNvSpPr txBox="1"/>
          <p:nvPr/>
        </p:nvSpPr>
        <p:spPr>
          <a:xfrm>
            <a:off x="7741156"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89</a:t>
            </a:r>
          </a:p>
        </p:txBody>
      </p:sp>
      <p:sp>
        <p:nvSpPr>
          <p:cNvPr id="406" name="TextBox 405">
            <a:extLst>
              <a:ext uri="{FF2B5EF4-FFF2-40B4-BE49-F238E27FC236}">
                <a16:creationId xmlns:a16="http://schemas.microsoft.com/office/drawing/2014/main" id="{DD936439-E46D-7E47-8EC0-4E1A555FE5B6}"/>
              </a:ext>
            </a:extLst>
          </p:cNvPr>
          <p:cNvSpPr txBox="1"/>
          <p:nvPr/>
        </p:nvSpPr>
        <p:spPr>
          <a:xfrm>
            <a:off x="6649267"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68</a:t>
            </a:r>
          </a:p>
        </p:txBody>
      </p:sp>
      <p:sp>
        <p:nvSpPr>
          <p:cNvPr id="407" name="TextBox 406">
            <a:extLst>
              <a:ext uri="{FF2B5EF4-FFF2-40B4-BE49-F238E27FC236}">
                <a16:creationId xmlns:a16="http://schemas.microsoft.com/office/drawing/2014/main" id="{07CCB697-303B-CE4B-87DC-794BE2028DB6}"/>
              </a:ext>
            </a:extLst>
          </p:cNvPr>
          <p:cNvSpPr txBox="1"/>
          <p:nvPr/>
        </p:nvSpPr>
        <p:spPr>
          <a:xfrm>
            <a:off x="7203926"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65</a:t>
            </a:r>
          </a:p>
        </p:txBody>
      </p:sp>
      <p:sp>
        <p:nvSpPr>
          <p:cNvPr id="408" name="TextBox 407">
            <a:extLst>
              <a:ext uri="{FF2B5EF4-FFF2-40B4-BE49-F238E27FC236}">
                <a16:creationId xmlns:a16="http://schemas.microsoft.com/office/drawing/2014/main" id="{1635964A-63CD-D045-8C5C-F74BD673A357}"/>
              </a:ext>
            </a:extLst>
          </p:cNvPr>
          <p:cNvSpPr txBox="1"/>
          <p:nvPr/>
        </p:nvSpPr>
        <p:spPr>
          <a:xfrm>
            <a:off x="3921942"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51</a:t>
            </a:r>
          </a:p>
        </p:txBody>
      </p:sp>
      <p:sp>
        <p:nvSpPr>
          <p:cNvPr id="409" name="TextBox 408">
            <a:extLst>
              <a:ext uri="{FF2B5EF4-FFF2-40B4-BE49-F238E27FC236}">
                <a16:creationId xmlns:a16="http://schemas.microsoft.com/office/drawing/2014/main" id="{96DC4FC6-4A98-DE4F-8F75-8A19EF52AAC7}"/>
              </a:ext>
            </a:extLst>
          </p:cNvPr>
          <p:cNvSpPr txBox="1"/>
          <p:nvPr/>
        </p:nvSpPr>
        <p:spPr>
          <a:xfrm>
            <a:off x="7201298"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93</a:t>
            </a:r>
          </a:p>
        </p:txBody>
      </p:sp>
      <p:sp>
        <p:nvSpPr>
          <p:cNvPr id="410" name="TextBox 409">
            <a:extLst>
              <a:ext uri="{FF2B5EF4-FFF2-40B4-BE49-F238E27FC236}">
                <a16:creationId xmlns:a16="http://schemas.microsoft.com/office/drawing/2014/main" id="{0DFFD088-F17C-0E44-9043-1F6E87ADD3C4}"/>
              </a:ext>
            </a:extLst>
          </p:cNvPr>
          <p:cNvSpPr txBox="1"/>
          <p:nvPr/>
        </p:nvSpPr>
        <p:spPr>
          <a:xfrm>
            <a:off x="7755823"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73</a:t>
            </a:r>
          </a:p>
        </p:txBody>
      </p:sp>
      <p:sp>
        <p:nvSpPr>
          <p:cNvPr id="411" name="TextBox 410">
            <a:extLst>
              <a:ext uri="{FF2B5EF4-FFF2-40B4-BE49-F238E27FC236}">
                <a16:creationId xmlns:a16="http://schemas.microsoft.com/office/drawing/2014/main" id="{DD9A94E2-F121-0D4E-81CB-E2F9191224BD}"/>
              </a:ext>
            </a:extLst>
          </p:cNvPr>
          <p:cNvSpPr txBox="1"/>
          <p:nvPr/>
        </p:nvSpPr>
        <p:spPr>
          <a:xfrm>
            <a:off x="3379733"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10</a:t>
            </a:r>
          </a:p>
        </p:txBody>
      </p:sp>
      <p:sp>
        <p:nvSpPr>
          <p:cNvPr id="412" name="TextBox 411">
            <a:extLst>
              <a:ext uri="{FF2B5EF4-FFF2-40B4-BE49-F238E27FC236}">
                <a16:creationId xmlns:a16="http://schemas.microsoft.com/office/drawing/2014/main" id="{CE2DD63F-D4ED-484F-9F1E-AFCD7CC05A5A}"/>
              </a:ext>
            </a:extLst>
          </p:cNvPr>
          <p:cNvSpPr txBox="1"/>
          <p:nvPr/>
        </p:nvSpPr>
        <p:spPr>
          <a:xfrm>
            <a:off x="3973316" y="2776132"/>
            <a:ext cx="27603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a:t>
            </a:r>
          </a:p>
        </p:txBody>
      </p:sp>
      <p:sp>
        <p:nvSpPr>
          <p:cNvPr id="413" name="TextBox 412">
            <a:extLst>
              <a:ext uri="{FF2B5EF4-FFF2-40B4-BE49-F238E27FC236}">
                <a16:creationId xmlns:a16="http://schemas.microsoft.com/office/drawing/2014/main" id="{EC512AD1-0B37-F141-8635-3285E4ED7AB3}"/>
              </a:ext>
            </a:extLst>
          </p:cNvPr>
          <p:cNvSpPr txBox="1"/>
          <p:nvPr/>
        </p:nvSpPr>
        <p:spPr>
          <a:xfrm>
            <a:off x="4473520"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14</a:t>
            </a:r>
          </a:p>
        </p:txBody>
      </p:sp>
      <p:sp>
        <p:nvSpPr>
          <p:cNvPr id="414" name="TextBox 413">
            <a:extLst>
              <a:ext uri="{FF2B5EF4-FFF2-40B4-BE49-F238E27FC236}">
                <a16:creationId xmlns:a16="http://schemas.microsoft.com/office/drawing/2014/main" id="{9A031C54-76BE-0B40-9104-089BFEBF0CDE}"/>
              </a:ext>
            </a:extLst>
          </p:cNvPr>
          <p:cNvSpPr txBox="1"/>
          <p:nvPr/>
        </p:nvSpPr>
        <p:spPr>
          <a:xfrm>
            <a:off x="5015938"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24</a:t>
            </a:r>
          </a:p>
        </p:txBody>
      </p:sp>
      <p:sp>
        <p:nvSpPr>
          <p:cNvPr id="415" name="TextBox 414">
            <a:extLst>
              <a:ext uri="{FF2B5EF4-FFF2-40B4-BE49-F238E27FC236}">
                <a16:creationId xmlns:a16="http://schemas.microsoft.com/office/drawing/2014/main" id="{F985E309-36EA-7D45-A0C9-0787EFB31942}"/>
              </a:ext>
            </a:extLst>
          </p:cNvPr>
          <p:cNvSpPr txBox="1"/>
          <p:nvPr/>
        </p:nvSpPr>
        <p:spPr>
          <a:xfrm>
            <a:off x="5561308"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31</a:t>
            </a:r>
          </a:p>
        </p:txBody>
      </p:sp>
      <p:sp>
        <p:nvSpPr>
          <p:cNvPr id="416" name="TextBox 415">
            <a:extLst>
              <a:ext uri="{FF2B5EF4-FFF2-40B4-BE49-F238E27FC236}">
                <a16:creationId xmlns:a16="http://schemas.microsoft.com/office/drawing/2014/main" id="{093BB3EC-F4CE-F446-B77F-410A8BF2263F}"/>
              </a:ext>
            </a:extLst>
          </p:cNvPr>
          <p:cNvSpPr txBox="1"/>
          <p:nvPr/>
        </p:nvSpPr>
        <p:spPr>
          <a:xfrm>
            <a:off x="6649675"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35</a:t>
            </a:r>
          </a:p>
        </p:txBody>
      </p:sp>
      <p:sp>
        <p:nvSpPr>
          <p:cNvPr id="417" name="TextBox 416">
            <a:extLst>
              <a:ext uri="{FF2B5EF4-FFF2-40B4-BE49-F238E27FC236}">
                <a16:creationId xmlns:a16="http://schemas.microsoft.com/office/drawing/2014/main" id="{48D059A7-399C-4B4C-B6B1-45B4EBE16608}"/>
              </a:ext>
            </a:extLst>
          </p:cNvPr>
          <p:cNvSpPr txBox="1"/>
          <p:nvPr/>
        </p:nvSpPr>
        <p:spPr>
          <a:xfrm>
            <a:off x="6096539"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a:t>
            </a:r>
          </a:p>
        </p:txBody>
      </p:sp>
      <p:sp>
        <p:nvSpPr>
          <p:cNvPr id="418" name="TextBox 417">
            <a:extLst>
              <a:ext uri="{FF2B5EF4-FFF2-40B4-BE49-F238E27FC236}">
                <a16:creationId xmlns:a16="http://schemas.microsoft.com/office/drawing/2014/main" id="{DC7D3CC3-FD26-E144-823E-93A89DAB9109}"/>
              </a:ext>
            </a:extLst>
          </p:cNvPr>
          <p:cNvSpPr txBox="1"/>
          <p:nvPr/>
        </p:nvSpPr>
        <p:spPr>
          <a:xfrm>
            <a:off x="7198957"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a:t>
            </a:r>
          </a:p>
        </p:txBody>
      </p:sp>
      <p:sp>
        <p:nvSpPr>
          <p:cNvPr id="419" name="TextBox 418">
            <a:extLst>
              <a:ext uri="{FF2B5EF4-FFF2-40B4-BE49-F238E27FC236}">
                <a16:creationId xmlns:a16="http://schemas.microsoft.com/office/drawing/2014/main" id="{A2A95FB4-0976-4645-9DE8-BBE2A0BE810A}"/>
              </a:ext>
            </a:extLst>
          </p:cNvPr>
          <p:cNvSpPr txBox="1"/>
          <p:nvPr/>
        </p:nvSpPr>
        <p:spPr>
          <a:xfrm>
            <a:off x="1892927" y="2239686"/>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 name="TextBox 1">
            <a:extLst>
              <a:ext uri="{FF2B5EF4-FFF2-40B4-BE49-F238E27FC236}">
                <a16:creationId xmlns:a16="http://schemas.microsoft.com/office/drawing/2014/main" id="{0219B094-2383-0A43-A54B-0BBCA077C257}"/>
              </a:ext>
            </a:extLst>
          </p:cNvPr>
          <p:cNvSpPr txBox="1"/>
          <p:nvPr/>
        </p:nvSpPr>
        <p:spPr>
          <a:xfrm>
            <a:off x="66575" y="1083276"/>
            <a:ext cx="2344873" cy="646331"/>
          </a:xfrm>
          <a:prstGeom prst="rect">
            <a:avLst/>
          </a:prstGeom>
          <a:noFill/>
        </p:spPr>
        <p:txBody>
          <a:bodyPr wrap="none" rtlCol="0">
            <a:spAutoFit/>
          </a:bodyPr>
          <a:lstStyle/>
          <a:p>
            <a:r>
              <a:rPr lang="en-US" b="1" dirty="0"/>
              <a:t>Parents</a:t>
            </a:r>
            <a:r>
              <a:rPr lang="en-US" dirty="0"/>
              <a:t>: 2007 – 2017</a:t>
            </a:r>
          </a:p>
          <a:p>
            <a:r>
              <a:rPr lang="en-US" b="1" dirty="0"/>
              <a:t>Offspring: </a:t>
            </a:r>
            <a:r>
              <a:rPr lang="en-US" dirty="0"/>
              <a:t>2010 – 2020</a:t>
            </a:r>
          </a:p>
        </p:txBody>
      </p:sp>
    </p:spTree>
    <p:extLst>
      <p:ext uri="{BB962C8B-B14F-4D97-AF65-F5344CB8AC3E}">
        <p14:creationId xmlns:p14="http://schemas.microsoft.com/office/powerpoint/2010/main" val="52730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ble&#10;&#10;Description automatically generated">
            <a:extLst>
              <a:ext uri="{FF2B5EF4-FFF2-40B4-BE49-F238E27FC236}">
                <a16:creationId xmlns:a16="http://schemas.microsoft.com/office/drawing/2014/main" id="{E10B10D6-947A-0945-96D5-E6E34B77D464}"/>
              </a:ext>
            </a:extLst>
          </p:cNvPr>
          <p:cNvPicPr>
            <a:picLocks noChangeAspect="1"/>
          </p:cNvPicPr>
          <p:nvPr/>
        </p:nvPicPr>
        <p:blipFill>
          <a:blip r:embed="rId2"/>
          <a:stretch>
            <a:fillRect/>
          </a:stretch>
        </p:blipFill>
        <p:spPr>
          <a:xfrm>
            <a:off x="-65315" y="831273"/>
            <a:ext cx="8752793" cy="5820876"/>
          </a:xfrm>
          <a:prstGeom prst="rect">
            <a:avLst/>
          </a:prstGeom>
        </p:spPr>
      </p:pic>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697820" cy="369332"/>
          </a:xfrm>
          <a:prstGeom prst="rect">
            <a:avLst/>
          </a:prstGeom>
          <a:noFill/>
        </p:spPr>
        <p:txBody>
          <a:bodyPr wrap="none" rtlCol="0">
            <a:spAutoFit/>
          </a:bodyPr>
          <a:lstStyle/>
          <a:p>
            <a:r>
              <a:rPr lang="en-US" dirty="0"/>
              <a:t>Rates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8294914" y="1528535"/>
            <a:ext cx="389708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Absolute difference in assignment rate = 0.7%</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Most (71%) NOR salmon collected at the Cougar Trap from 2013 - 2020 were produced above Cougar Dam. Leaving 29% remaining as likely immigrants.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proportion of NOR immigrants collected at the Cougar Trap varied among years. As many as 49% and as few as 6% of NOR salmon collected at the Cougar Trap were immigrants in 2019 and 2020, respectively </a:t>
            </a:r>
          </a:p>
          <a:p>
            <a:pPr marL="285750" lvl="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778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9023</TotalTime>
  <Words>2630</Words>
  <Application>Microsoft Macintosh PowerPoint</Application>
  <PresentationFormat>Widescreen</PresentationFormat>
  <Paragraphs>371</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Dayan</dc:creator>
  <cp:lastModifiedBy>David Dayan</cp:lastModifiedBy>
  <cp:revision>12</cp:revision>
  <dcterms:created xsi:type="dcterms:W3CDTF">2022-11-07T20:35:51Z</dcterms:created>
  <dcterms:modified xsi:type="dcterms:W3CDTF">2022-12-08T08:20:54Z</dcterms:modified>
</cp:coreProperties>
</file>